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1"/>
  </p:notesMasterIdLst>
  <p:sldIdLst>
    <p:sldId id="420" r:id="rId3"/>
    <p:sldId id="986" r:id="rId4"/>
    <p:sldId id="1307" r:id="rId5"/>
    <p:sldId id="1367" r:id="rId6"/>
    <p:sldId id="1368" r:id="rId7"/>
    <p:sldId id="1400" r:id="rId8"/>
    <p:sldId id="1397" r:id="rId9"/>
    <p:sldId id="1398" r:id="rId10"/>
    <p:sldId id="1399" r:id="rId11"/>
    <p:sldId id="1401" r:id="rId12"/>
    <p:sldId id="1404" r:id="rId13"/>
    <p:sldId id="1402" r:id="rId14"/>
    <p:sldId id="1403" r:id="rId15"/>
    <p:sldId id="1304" r:id="rId16"/>
    <p:sldId id="1406" r:id="rId17"/>
    <p:sldId id="1407" r:id="rId18"/>
    <p:sldId id="1372" r:id="rId19"/>
    <p:sldId id="1408" r:id="rId20"/>
    <p:sldId id="1416" r:id="rId21"/>
    <p:sldId id="1409" r:id="rId22"/>
    <p:sldId id="1410" r:id="rId23"/>
    <p:sldId id="1378" r:id="rId24"/>
    <p:sldId id="1412" r:id="rId25"/>
    <p:sldId id="1413" r:id="rId26"/>
    <p:sldId id="1411" r:id="rId27"/>
    <p:sldId id="1379" r:id="rId28"/>
    <p:sldId id="1380" r:id="rId29"/>
    <p:sldId id="1386" r:id="rId30"/>
    <p:sldId id="1370" r:id="rId31"/>
    <p:sldId id="1384" r:id="rId32"/>
    <p:sldId id="1418" r:id="rId33"/>
    <p:sldId id="1420" r:id="rId34"/>
    <p:sldId id="1381" r:id="rId35"/>
    <p:sldId id="1382" r:id="rId36"/>
    <p:sldId id="1419" r:id="rId37"/>
    <p:sldId id="1421" r:id="rId38"/>
    <p:sldId id="1422" r:id="rId39"/>
    <p:sldId id="1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D6D6D6"/>
    <a:srgbClr val="000000"/>
    <a:srgbClr val="FF9500"/>
    <a:srgbClr val="FF3B30"/>
    <a:srgbClr val="00B0F0"/>
    <a:srgbClr val="009193"/>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2"/>
    <p:restoredTop sz="85978"/>
  </p:normalViewPr>
  <p:slideViewPr>
    <p:cSldViewPr snapToGrid="0" snapToObjects="1">
      <p:cViewPr varScale="1">
        <p:scale>
          <a:sx n="122" d="100"/>
          <a:sy n="122" d="100"/>
        </p:scale>
        <p:origin x="1304" y="184"/>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3/12/24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11</a:t>
            </a:fld>
            <a:endParaRPr lang="en-US" altLang="x-none"/>
          </a:p>
        </p:txBody>
      </p:sp>
    </p:spTree>
    <p:extLst>
      <p:ext uri="{BB962C8B-B14F-4D97-AF65-F5344CB8AC3E}">
        <p14:creationId xmlns:p14="http://schemas.microsoft.com/office/powerpoint/2010/main" val="207856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3150620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2931329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19</a:t>
            </a:fld>
            <a:endParaRPr lang="en-US" altLang="x-none"/>
          </a:p>
        </p:txBody>
      </p:sp>
    </p:spTree>
    <p:extLst>
      <p:ext uri="{BB962C8B-B14F-4D97-AF65-F5344CB8AC3E}">
        <p14:creationId xmlns:p14="http://schemas.microsoft.com/office/powerpoint/2010/main" val="1876653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Portuguese: </a:t>
            </a:r>
            <a:r>
              <a:rPr lang="en-GB" b="0" i="0" u="none" strike="noStrike" dirty="0" err="1">
                <a:solidFill>
                  <a:srgbClr val="222222"/>
                </a:solidFill>
                <a:effectLst/>
                <a:latin typeface="Arial" panose="020B0604020202020204" pitchFamily="34" charset="0"/>
              </a:rPr>
              <a:t>Levantamento</a:t>
            </a:r>
            <a:r>
              <a:rPr lang="en-GB" b="0" i="0" u="none" strike="noStrike" dirty="0">
                <a:solidFill>
                  <a:srgbClr val="222222"/>
                </a:solidFill>
                <a:effectLst/>
                <a:latin typeface="Arial" panose="020B0604020202020204" pitchFamily="34" charset="0"/>
              </a:rPr>
              <a:t> Rapido de </a:t>
            </a:r>
            <a:r>
              <a:rPr lang="en-GB" b="0" i="0" u="none" strike="noStrike" dirty="0" err="1">
                <a:solidFill>
                  <a:srgbClr val="222222"/>
                </a:solidFill>
                <a:effectLst/>
                <a:latin typeface="Arial" panose="020B0604020202020204" pitchFamily="34" charset="0"/>
              </a:rPr>
              <a:t>Indice</a:t>
            </a:r>
            <a:r>
              <a:rPr lang="en-GB" b="0" i="0" u="none" strike="noStrike" dirty="0">
                <a:solidFill>
                  <a:srgbClr val="222222"/>
                </a:solidFill>
                <a:effectLst/>
                <a:latin typeface="Arial" panose="020B0604020202020204" pitchFamily="34" charset="0"/>
              </a:rPr>
              <a:t> para </a:t>
            </a:r>
            <a:r>
              <a:rPr lang="en-GB" b="0" i="1" u="none" strike="noStrike" dirty="0">
                <a:solidFill>
                  <a:srgbClr val="222222"/>
                </a:solidFill>
                <a:effectLst/>
                <a:latin typeface="Arial" panose="020B0604020202020204" pitchFamily="34" charset="0"/>
              </a:rPr>
              <a:t>Aedes aegypti</a:t>
            </a:r>
            <a:r>
              <a:rPr lang="en-US" dirty="0"/>
              <a:t>  (Rapid Index Survey for Aedes aegypti)</a:t>
            </a:r>
          </a:p>
        </p:txBody>
      </p:sp>
      <p:sp>
        <p:nvSpPr>
          <p:cNvPr id="4" name="Slide Number Placeholder 3"/>
          <p:cNvSpPr>
            <a:spLocks noGrp="1"/>
          </p:cNvSpPr>
          <p:nvPr>
            <p:ph type="sldNum" sz="quarter" idx="5"/>
          </p:nvPr>
        </p:nvSpPr>
        <p:spPr/>
        <p:txBody>
          <a:bodyPr/>
          <a:lstStyle/>
          <a:p>
            <a:fld id="{A3BE0C8E-565D-4B6E-A043-70480901BECB}" type="slidenum">
              <a:rPr lang="en-GB" smtClean="0"/>
              <a:t>20</a:t>
            </a:fld>
            <a:endParaRPr lang="en-GB" dirty="0"/>
          </a:p>
        </p:txBody>
      </p:sp>
    </p:spTree>
    <p:extLst>
      <p:ext uri="{BB962C8B-B14F-4D97-AF65-F5344CB8AC3E}">
        <p14:creationId xmlns:p14="http://schemas.microsoft.com/office/powerpoint/2010/main" val="1560887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21</a:t>
            </a:fld>
            <a:endParaRPr lang="en-US"/>
          </a:p>
        </p:txBody>
      </p:sp>
    </p:spTree>
    <p:extLst>
      <p:ext uri="{BB962C8B-B14F-4D97-AF65-F5344CB8AC3E}">
        <p14:creationId xmlns:p14="http://schemas.microsoft.com/office/powerpoint/2010/main" val="2599811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22</a:t>
            </a:fld>
            <a:endParaRPr lang="en-US"/>
          </a:p>
        </p:txBody>
      </p:sp>
    </p:spTree>
    <p:extLst>
      <p:ext uri="{BB962C8B-B14F-4D97-AF65-F5344CB8AC3E}">
        <p14:creationId xmlns:p14="http://schemas.microsoft.com/office/powerpoint/2010/main" val="3692752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23</a:t>
            </a:fld>
            <a:endParaRPr lang="en-US"/>
          </a:p>
        </p:txBody>
      </p:sp>
    </p:spTree>
    <p:extLst>
      <p:ext uri="{BB962C8B-B14F-4D97-AF65-F5344CB8AC3E}">
        <p14:creationId xmlns:p14="http://schemas.microsoft.com/office/powerpoint/2010/main" val="1208470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1330704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28</a:t>
            </a:fld>
            <a:endParaRPr lang="en-US" altLang="x-none"/>
          </a:p>
        </p:txBody>
      </p:sp>
    </p:spTree>
    <p:extLst>
      <p:ext uri="{BB962C8B-B14F-4D97-AF65-F5344CB8AC3E}">
        <p14:creationId xmlns:p14="http://schemas.microsoft.com/office/powerpoint/2010/main" val="35840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784619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1444278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35</a:t>
            </a:fld>
            <a:endParaRPr lang="en-US" altLang="x-none"/>
          </a:p>
        </p:txBody>
      </p:sp>
    </p:spTree>
    <p:extLst>
      <p:ext uri="{BB962C8B-B14F-4D97-AF65-F5344CB8AC3E}">
        <p14:creationId xmlns:p14="http://schemas.microsoft.com/office/powerpoint/2010/main" val="404592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671761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5</a:t>
            </a:fld>
            <a:endParaRPr lang="en-US"/>
          </a:p>
        </p:txBody>
      </p:sp>
    </p:spTree>
    <p:extLst>
      <p:ext uri="{BB962C8B-B14F-4D97-AF65-F5344CB8AC3E}">
        <p14:creationId xmlns:p14="http://schemas.microsoft.com/office/powerpoint/2010/main" val="147955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2423696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1285416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methodology, we utilised </a:t>
            </a:r>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92480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3096165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3/12/24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3/12/24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3/12/24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3/12/24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3/12/24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3/12/24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12/03/2024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16/j.apgeog.2022.102718" TargetMode="External"/><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5.png"/><Relationship Id="rId7" Type="http://schemas.openxmlformats.org/officeDocument/2006/relationships/image" Target="../media/image200.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40.png"/><Relationship Id="rId3" Type="http://schemas.openxmlformats.org/officeDocument/2006/relationships/image" Target="../media/image11.png"/><Relationship Id="rId7" Type="http://schemas.openxmlformats.org/officeDocument/2006/relationships/image" Target="../media/image28.png"/><Relationship Id="rId12" Type="http://schemas.openxmlformats.org/officeDocument/2006/relationships/image" Target="../media/image330.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7.png"/><Relationship Id="rId11" Type="http://schemas.openxmlformats.org/officeDocument/2006/relationships/image" Target="../media/image320.png"/><Relationship Id="rId5" Type="http://schemas.openxmlformats.org/officeDocument/2006/relationships/image" Target="../media/image26.pn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hyperlink" Target="http://www.r-inla.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16/j.apgeog.2022.102718" TargetMode="External"/><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hyperlink" Target="https://doi.org/10.1016/j.apgeog.2022.102718"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0.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859325" y="1681104"/>
            <a:ext cx="10792675" cy="4154984"/>
          </a:xfrm>
          <a:prstGeom prst="rect">
            <a:avLst/>
          </a:prstGeom>
        </p:spPr>
        <p:txBody>
          <a:bodyPr wrap="square">
            <a:spAutoFit/>
          </a:bodyPr>
          <a:lstStyle/>
          <a:p>
            <a:r>
              <a:rPr lang="en-GB" sz="2400" b="1" cap="all" dirty="0">
                <a:latin typeface="Helvetica Neue Light" panose="02000403000000020004" pitchFamily="2" charset="0"/>
                <a:ea typeface="Helvetica Neue Light" panose="02000403000000020004" pitchFamily="2" charset="0"/>
                <a:cs typeface="Calibri Light" charset="0"/>
              </a:rPr>
              <a:t>GEOG0125</a:t>
            </a:r>
          </a:p>
          <a:p>
            <a:endParaRPr lang="en-GB" sz="2400" cap="all" dirty="0">
              <a:latin typeface="Helvetica Neue Light" panose="02000403000000020004" pitchFamily="2" charset="0"/>
              <a:ea typeface="Helvetica Neue Light" panose="02000403000000020004" pitchFamily="2" charset="0"/>
              <a:cs typeface="Calibri Light" charset="0"/>
            </a:endParaRPr>
          </a:p>
          <a:p>
            <a:r>
              <a:rPr lang="en-GB" sz="2400" cap="all" dirty="0">
                <a:latin typeface="Helvetica Neue Light" panose="02000403000000020004" pitchFamily="2" charset="0"/>
                <a:ea typeface="Helvetica Neue Light" panose="02000403000000020004" pitchFamily="2" charset="0"/>
                <a:cs typeface="Calibri Light" charset="0"/>
              </a:rPr>
              <a:t>Advanced Topics in Social and Geographic Data Science</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spatial temporal MODELs &amp; Bayesian updating</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16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0D97705A-5360-2E64-C52B-597AAA61599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3B5B9415-1A92-AE79-A403-1E5DCE4DDDC2}"/>
              </a:ext>
            </a:extLst>
          </p:cNvPr>
          <p:cNvPicPr>
            <a:picLocks noChangeAspect="1"/>
          </p:cNvPicPr>
          <p:nvPr/>
        </p:nvPicPr>
        <p:blipFill rotWithShape="1">
          <a:blip r:embed="rId3"/>
          <a:srcRect l="40835" t="49341" r="29883"/>
          <a:stretch/>
        </p:blipFill>
        <p:spPr>
          <a:xfrm>
            <a:off x="1319349" y="709374"/>
            <a:ext cx="2848922" cy="1659600"/>
          </a:xfrm>
          <a:prstGeom prst="rect">
            <a:avLst/>
          </a:prstGeom>
          <a:ln>
            <a:solidFill>
              <a:schemeClr val="tx1"/>
            </a:solidFill>
          </a:ln>
        </p:spPr>
      </p:pic>
      <p:sp>
        <p:nvSpPr>
          <p:cNvPr id="6" name="TextBox 5">
            <a:extLst>
              <a:ext uri="{FF2B5EF4-FFF2-40B4-BE49-F238E27FC236}">
                <a16:creationId xmlns:a16="http://schemas.microsoft.com/office/drawing/2014/main" id="{87021F92-A964-E0D4-C0EA-E9C989D40D90}"/>
              </a:ext>
            </a:extLst>
          </p:cNvPr>
          <p:cNvSpPr txBox="1"/>
          <p:nvPr/>
        </p:nvSpPr>
        <p:spPr>
          <a:xfrm>
            <a:off x="216000" y="125471"/>
            <a:ext cx="11621329" cy="523220"/>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PART 1: Table results that illustrates the GLOBAL association between environmental, climate and anthropogenic factors and risk of infestation in Campina Grande (in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survey period for April 2017) [Research framework is a cross-sectional study design]. </a:t>
            </a:r>
          </a:p>
        </p:txBody>
      </p:sp>
      <p:sp>
        <p:nvSpPr>
          <p:cNvPr id="7" name="TextBox 6">
            <a:extLst>
              <a:ext uri="{FF2B5EF4-FFF2-40B4-BE49-F238E27FC236}">
                <a16:creationId xmlns:a16="http://schemas.microsoft.com/office/drawing/2014/main" id="{0267807A-E0DF-A69D-8F52-C450370D9728}"/>
              </a:ext>
            </a:extLst>
          </p:cNvPr>
          <p:cNvSpPr txBox="1"/>
          <p:nvPr/>
        </p:nvSpPr>
        <p:spPr>
          <a:xfrm>
            <a:off x="215999" y="2368363"/>
            <a:ext cx="3983349"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RR: Relative risks; Pr(RR &gt; 1): Exceedance probabilities (the probability that RR being greater than 1)  </a:t>
            </a:r>
          </a:p>
        </p:txBody>
      </p:sp>
      <p:pic>
        <p:nvPicPr>
          <p:cNvPr id="3" name="Picture 2" descr="Table&#10;&#10;Description automatically generated">
            <a:extLst>
              <a:ext uri="{FF2B5EF4-FFF2-40B4-BE49-F238E27FC236}">
                <a16:creationId xmlns:a16="http://schemas.microsoft.com/office/drawing/2014/main" id="{60DA598C-F024-D05D-BF50-7CBB3AD3C050}"/>
              </a:ext>
            </a:extLst>
          </p:cNvPr>
          <p:cNvPicPr>
            <a:picLocks noChangeAspect="1"/>
          </p:cNvPicPr>
          <p:nvPr/>
        </p:nvPicPr>
        <p:blipFill rotWithShape="1">
          <a:blip r:embed="rId3"/>
          <a:srcRect l="90" t="49341" r="88639"/>
          <a:stretch/>
        </p:blipFill>
        <p:spPr>
          <a:xfrm>
            <a:off x="216000" y="709375"/>
            <a:ext cx="1103349" cy="1658988"/>
          </a:xfrm>
          <a:prstGeom prst="rect">
            <a:avLst/>
          </a:prstGeom>
          <a:ln>
            <a:solidFill>
              <a:schemeClr val="tx1"/>
            </a:solidFill>
          </a:ln>
        </p:spPr>
      </p:pic>
      <p:sp>
        <p:nvSpPr>
          <p:cNvPr id="4" name="TextBox 3">
            <a:extLst>
              <a:ext uri="{FF2B5EF4-FFF2-40B4-BE49-F238E27FC236}">
                <a16:creationId xmlns:a16="http://schemas.microsoft.com/office/drawing/2014/main" id="{8EC004FB-22DC-45A3-82A5-4286371FA3C1}"/>
              </a:ext>
            </a:extLst>
          </p:cNvPr>
          <p:cNvSpPr txBox="1"/>
          <p:nvPr/>
        </p:nvSpPr>
        <p:spPr>
          <a:xfrm>
            <a:off x="4368000" y="714619"/>
            <a:ext cx="7634400" cy="2139047"/>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 (examples):</a:t>
            </a:r>
          </a:p>
          <a:p>
            <a:pPr marL="171450" indent="-171450">
              <a:buFont typeface="Arial" panose="020B0604020202020204" pitchFamily="34" charset="0"/>
              <a:buChar char="•"/>
            </a:pPr>
            <a:r>
              <a:rPr lang="en-GB" sz="1100" b="1" dirty="0">
                <a:latin typeface="Helvetica" pitchFamily="2" charset="0"/>
              </a:rPr>
              <a:t>Intercept</a:t>
            </a:r>
            <a:r>
              <a:rPr lang="en-GB" sz="1100" dirty="0">
                <a:latin typeface="Helvetica" pitchFamily="2" charset="0"/>
              </a:rPr>
              <a:t>: The overall risk of mosquito-borne infestation is 1.64 times (or 64%) </a:t>
            </a:r>
            <a:r>
              <a:rPr lang="en-GB" sz="1100" b="1" dirty="0">
                <a:solidFill>
                  <a:srgbClr val="FF0000"/>
                </a:solidFill>
                <a:latin typeface="Helvetica" pitchFamily="2" charset="0"/>
              </a:rPr>
              <a:t>higher</a:t>
            </a:r>
            <a:r>
              <a:rPr lang="en-GB" sz="1100" dirty="0">
                <a:latin typeface="Helvetica" pitchFamily="2" charset="0"/>
              </a:rPr>
              <a:t> in Campina Grande. The overall probability that there’s excess risk of infestation (i.e., RR &gt; 1.00) is 51%.</a:t>
            </a:r>
          </a:p>
          <a:p>
            <a:pPr marL="171450" indent="-171450">
              <a:buFont typeface="Arial" panose="020B0604020202020204" pitchFamily="34" charset="0"/>
              <a:buChar char="•"/>
            </a:pPr>
            <a:r>
              <a:rPr lang="en-GB" sz="1100" b="1" dirty="0">
                <a:latin typeface="Helvetica" pitchFamily="2" charset="0"/>
              </a:rPr>
              <a:t>Temperature</a:t>
            </a:r>
            <a:r>
              <a:rPr lang="en-GB" sz="1100" dirty="0">
                <a:latin typeface="Helvetica" pitchFamily="2" charset="0"/>
              </a:rPr>
              <a:t>: In relation to temperature, the risk of mosquito-borne infestation is 0.93 times (or 7%) </a:t>
            </a:r>
            <a:r>
              <a:rPr lang="en-GB" sz="1100" b="1" dirty="0">
                <a:solidFill>
                  <a:schemeClr val="accent1">
                    <a:lumMod val="75000"/>
                  </a:schemeClr>
                </a:solidFill>
                <a:latin typeface="Helvetica" pitchFamily="2" charset="0"/>
              </a:rPr>
              <a:t>lower </a:t>
            </a:r>
            <a:r>
              <a:rPr lang="en-GB" sz="1100" dirty="0">
                <a:latin typeface="Helvetica" pitchFamily="2" charset="0"/>
              </a:rPr>
              <a:t>in Campina Grande. The probability of observing an excess risk of infestation (i.e., RR &gt; 1.00) in relation to temperature is 23%. </a:t>
            </a:r>
          </a:p>
          <a:p>
            <a:pPr marL="171450" indent="-171450">
              <a:buFont typeface="Arial" panose="020B0604020202020204" pitchFamily="34" charset="0"/>
              <a:buChar char="•"/>
            </a:pPr>
            <a:r>
              <a:rPr lang="en-GB" sz="1100" b="1" dirty="0">
                <a:latin typeface="Helvetica" pitchFamily="2" charset="0"/>
                <a:sym typeface="Wingdings" pitchFamily="2" charset="2"/>
              </a:rPr>
              <a:t>Urbanisation index</a:t>
            </a:r>
            <a:r>
              <a:rPr lang="en-GB" sz="1100" dirty="0">
                <a:latin typeface="Helvetica" pitchFamily="2" charset="0"/>
                <a:sym typeface="Wingdings" pitchFamily="2" charset="2"/>
              </a:rPr>
              <a:t>: </a:t>
            </a:r>
            <a:r>
              <a:rPr lang="en-GB" sz="1100" dirty="0">
                <a:latin typeface="Helvetica" pitchFamily="2" charset="0"/>
              </a:rPr>
              <a:t>In relation to urbanisation, the risk of mosquito-borne infestation is 1.18 times (or 18%) </a:t>
            </a:r>
            <a:r>
              <a:rPr lang="en-GB" sz="1100" b="1" dirty="0">
                <a:solidFill>
                  <a:srgbClr val="FF0000"/>
                </a:solidFill>
                <a:latin typeface="Helvetica" pitchFamily="2" charset="0"/>
              </a:rPr>
              <a:t>higher</a:t>
            </a:r>
            <a:r>
              <a:rPr lang="en-GB" sz="1100" b="1" dirty="0">
                <a:solidFill>
                  <a:schemeClr val="accent1">
                    <a:lumMod val="75000"/>
                  </a:schemeClr>
                </a:solidFill>
                <a:latin typeface="Helvetica" pitchFamily="2" charset="0"/>
              </a:rPr>
              <a:t> </a:t>
            </a:r>
            <a:r>
              <a:rPr lang="en-GB" sz="1100" dirty="0">
                <a:latin typeface="Helvetica" pitchFamily="2" charset="0"/>
              </a:rPr>
              <a:t>in Campina Grande. The probability of observing an excess risk of infestation (i.e., RR &gt; 1.00) in relation to urbanisation is 52%.</a:t>
            </a:r>
          </a:p>
          <a:p>
            <a:endParaRPr lang="en-GB" sz="1100" dirty="0">
              <a:latin typeface="Helvetica" pitchFamily="2" charset="0"/>
            </a:endParaRPr>
          </a:p>
          <a:p>
            <a:r>
              <a:rPr lang="en-GB" sz="1100" dirty="0">
                <a:latin typeface="Helvetica" pitchFamily="2" charset="0"/>
              </a:rPr>
              <a:t>NOTE: All relative risk estimates have the null value (1) between its lower and upper 95% credibility intervals. While the results, excluding temperature, show an increased risk of infestation – </a:t>
            </a:r>
            <a:r>
              <a:rPr lang="en-GB" sz="1100" b="1" u="sng" dirty="0">
                <a:latin typeface="Helvetica" pitchFamily="2" charset="0"/>
              </a:rPr>
              <a:t>these are all statistically not significant</a:t>
            </a:r>
            <a:r>
              <a:rPr lang="en-GB" sz="1100" dirty="0">
                <a:latin typeface="Helvetica" pitchFamily="2" charset="0"/>
              </a:rPr>
              <a:t>.</a:t>
            </a:r>
          </a:p>
        </p:txBody>
      </p:sp>
      <p:sp>
        <p:nvSpPr>
          <p:cNvPr id="9" name="TextBox 8">
            <a:extLst>
              <a:ext uri="{FF2B5EF4-FFF2-40B4-BE49-F238E27FC236}">
                <a16:creationId xmlns:a16="http://schemas.microsoft.com/office/drawing/2014/main" id="{2487E7AE-A1DA-7A3A-E39E-C92FA51DC443}"/>
              </a:ext>
            </a:extLst>
          </p:cNvPr>
          <p:cNvSpPr txBox="1"/>
          <p:nvPr/>
        </p:nvSpPr>
        <p:spPr>
          <a:xfrm>
            <a:off x="242400" y="2931597"/>
            <a:ext cx="4125600"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2: Maps on the left panel illustrates the relative risk (RR) of infestation across neighbourhoods in Campina Grande</a:t>
            </a:r>
          </a:p>
        </p:txBody>
      </p:sp>
      <p:pic>
        <p:nvPicPr>
          <p:cNvPr id="10" name="Picture 9" descr="Diagram, map&#10;&#10;Description automatically generated">
            <a:extLst>
              <a:ext uri="{FF2B5EF4-FFF2-40B4-BE49-F238E27FC236}">
                <a16:creationId xmlns:a16="http://schemas.microsoft.com/office/drawing/2014/main" id="{F10F230D-567E-D6C8-C1D5-45B3B39CB0C9}"/>
              </a:ext>
            </a:extLst>
          </p:cNvPr>
          <p:cNvPicPr>
            <a:picLocks noChangeAspect="1"/>
          </p:cNvPicPr>
          <p:nvPr/>
        </p:nvPicPr>
        <p:blipFill rotWithShape="1">
          <a:blip r:embed="rId4"/>
          <a:srcRect t="16543" r="18021" b="16646"/>
          <a:stretch/>
        </p:blipFill>
        <p:spPr>
          <a:xfrm>
            <a:off x="335411" y="3603237"/>
            <a:ext cx="3863937" cy="3202348"/>
          </a:xfrm>
          <a:prstGeom prst="rect">
            <a:avLst/>
          </a:prstGeom>
          <a:ln>
            <a:solidFill>
              <a:schemeClr val="tx1"/>
            </a:solidFill>
          </a:ln>
        </p:spPr>
      </p:pic>
      <p:sp>
        <p:nvSpPr>
          <p:cNvPr id="11" name="TextBox 10">
            <a:extLst>
              <a:ext uri="{FF2B5EF4-FFF2-40B4-BE49-F238E27FC236}">
                <a16:creationId xmlns:a16="http://schemas.microsoft.com/office/drawing/2014/main" id="{6DDDF51C-8AB7-6F94-5C6E-1960BCAAA1CE}"/>
              </a:ext>
            </a:extLst>
          </p:cNvPr>
          <p:cNvSpPr txBox="1"/>
          <p:nvPr/>
        </p:nvSpPr>
        <p:spPr>
          <a:xfrm>
            <a:off x="335412"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2" name="TextBox 11">
            <a:extLst>
              <a:ext uri="{FF2B5EF4-FFF2-40B4-BE49-F238E27FC236}">
                <a16:creationId xmlns:a16="http://schemas.microsoft.com/office/drawing/2014/main" id="{C220370A-B4B2-D2DD-43BD-79028AA5B5F5}"/>
              </a:ext>
            </a:extLst>
          </p:cNvPr>
          <p:cNvSpPr txBox="1"/>
          <p:nvPr/>
        </p:nvSpPr>
        <p:spPr>
          <a:xfrm>
            <a:off x="4600800" y="2931596"/>
            <a:ext cx="4025369"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3: Maps on the right panel illustrates which neighbourhoods in Campina Grande have RRs that are significantly “</a:t>
            </a:r>
            <a:r>
              <a:rPr lang="en-GB" sz="1200"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sz="1200" b="1" dirty="0">
                <a:latin typeface="Helvetica Neue" panose="02000503000000020004" pitchFamily="2" charset="0"/>
                <a:ea typeface="Helvetica Neue" panose="02000503000000020004" pitchFamily="2" charset="0"/>
                <a:cs typeface="Helvetica Neue" panose="02000503000000020004" pitchFamily="2" charset="0"/>
              </a:rPr>
              <a:t>” or “</a:t>
            </a:r>
            <a:r>
              <a:rPr lang="en-GB"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sz="1200" b="1" dirty="0">
                <a:latin typeface="Helvetica Neue" panose="02000503000000020004" pitchFamily="2" charset="0"/>
                <a:ea typeface="Helvetica Neue" panose="02000503000000020004" pitchFamily="2" charset="0"/>
                <a:cs typeface="Helvetica Neue" panose="02000503000000020004" pitchFamily="2" charset="0"/>
              </a:rPr>
              <a:t>” risk</a:t>
            </a:r>
          </a:p>
        </p:txBody>
      </p:sp>
      <p:pic>
        <p:nvPicPr>
          <p:cNvPr id="13" name="Picture 12" descr="Map&#10;&#10;Description automatically generated">
            <a:extLst>
              <a:ext uri="{FF2B5EF4-FFF2-40B4-BE49-F238E27FC236}">
                <a16:creationId xmlns:a16="http://schemas.microsoft.com/office/drawing/2014/main" id="{A5AF164F-8695-A505-CDB7-AA1D18383DB8}"/>
              </a:ext>
            </a:extLst>
          </p:cNvPr>
          <p:cNvPicPr>
            <a:picLocks noChangeAspect="1"/>
          </p:cNvPicPr>
          <p:nvPr/>
        </p:nvPicPr>
        <p:blipFill rotWithShape="1">
          <a:blip r:embed="rId5"/>
          <a:srcRect l="2028" t="17272" r="15700" b="16602"/>
          <a:stretch/>
        </p:blipFill>
        <p:spPr>
          <a:xfrm>
            <a:off x="4708311" y="3603237"/>
            <a:ext cx="3917858" cy="3202347"/>
          </a:xfrm>
          <a:prstGeom prst="rect">
            <a:avLst/>
          </a:prstGeom>
          <a:ln>
            <a:solidFill>
              <a:schemeClr val="tx1"/>
            </a:solidFill>
          </a:ln>
        </p:spPr>
      </p:pic>
      <p:sp>
        <p:nvSpPr>
          <p:cNvPr id="14" name="TextBox 13">
            <a:extLst>
              <a:ext uri="{FF2B5EF4-FFF2-40B4-BE49-F238E27FC236}">
                <a16:creationId xmlns:a16="http://schemas.microsoft.com/office/drawing/2014/main" id="{451D7495-B222-23E2-38BF-6E8CECE1F24A}"/>
              </a:ext>
            </a:extLst>
          </p:cNvPr>
          <p:cNvSpPr txBox="1"/>
          <p:nvPr/>
        </p:nvSpPr>
        <p:spPr>
          <a:xfrm>
            <a:off x="8626169" y="6251586"/>
            <a:ext cx="1950631" cy="553998"/>
          </a:xfrm>
          <a:prstGeom prst="rect">
            <a:avLst/>
          </a:prstGeom>
          <a:noFill/>
        </p:spPr>
        <p:txBody>
          <a:bodyPr wrap="square" rtlCol="0">
            <a:spAutoFit/>
          </a:bodyPr>
          <a:lstStyle/>
          <a:p>
            <a:r>
              <a:rPr lang="en-GB" sz="1000" b="1" dirty="0">
                <a:solidFill>
                  <a:schemeClr val="accent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RR = 1.00 (Non-significant risk)</a:t>
            </a:r>
          </a:p>
        </p:txBody>
      </p:sp>
      <p:sp>
        <p:nvSpPr>
          <p:cNvPr id="15" name="TextBox 14">
            <a:extLst>
              <a:ext uri="{FF2B5EF4-FFF2-40B4-BE49-F238E27FC236}">
                <a16:creationId xmlns:a16="http://schemas.microsoft.com/office/drawing/2014/main" id="{89CFC42F-E1F1-887F-3151-46D60DA605BA}"/>
              </a:ext>
            </a:extLst>
          </p:cNvPr>
          <p:cNvSpPr txBox="1"/>
          <p:nvPr/>
        </p:nvSpPr>
        <p:spPr>
          <a:xfrm>
            <a:off x="8798169" y="3650391"/>
            <a:ext cx="3204231" cy="2492990"/>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a:t>
            </a:r>
            <a:endParaRPr lang="en-GB" sz="1200" dirty="0">
              <a:latin typeface="Helvetica" pitchFamily="2" charset="0"/>
            </a:endParaRPr>
          </a:p>
          <a:p>
            <a:r>
              <a:rPr lang="en-GB" sz="1200" dirty="0">
                <a:latin typeface="Helvetica" pitchFamily="2" charset="0"/>
              </a:rPr>
              <a:t>The following neighbourhoods in Campina Grande numbered 1, 3, 8 and 12 (for example) have RRs that are significantly above 1.00. These are examples of neighbourhoods containing households predicted to be at ‘</a:t>
            </a:r>
            <a:r>
              <a:rPr lang="en-GB" sz="1200" b="1" dirty="0">
                <a:solidFill>
                  <a:srgbClr val="FF0000"/>
                </a:solidFill>
                <a:latin typeface="Helvetica" pitchFamily="2" charset="0"/>
              </a:rPr>
              <a:t>high risk</a:t>
            </a:r>
            <a:r>
              <a:rPr lang="en-GB" sz="1200" dirty="0">
                <a:latin typeface="Helvetica" pitchFamily="2" charset="0"/>
              </a:rPr>
              <a:t>’ of being infested with mosquitoes. Neighbourhoods painted in </a:t>
            </a:r>
            <a:r>
              <a:rPr lang="en-GB" sz="1200" b="1" dirty="0">
                <a:solidFill>
                  <a:srgbClr val="FF0000"/>
                </a:solidFill>
                <a:latin typeface="Helvetica" pitchFamily="2" charset="0"/>
              </a:rPr>
              <a:t>RED</a:t>
            </a:r>
            <a:r>
              <a:rPr lang="en-GB" sz="1200" dirty="0">
                <a:latin typeface="Helvetica" pitchFamily="2" charset="0"/>
              </a:rPr>
              <a:t> need to be monitored for mosquito breeding hotspots to prevent further infestation, which, in turn, can lead to infectious disease outbreaks e.g., Zika or Dengue viruses!</a:t>
            </a:r>
          </a:p>
        </p:txBody>
      </p:sp>
      <p:sp>
        <p:nvSpPr>
          <p:cNvPr id="16" name="TextBox 15">
            <a:extLst>
              <a:ext uri="{FF2B5EF4-FFF2-40B4-BE49-F238E27FC236}">
                <a16:creationId xmlns:a16="http://schemas.microsoft.com/office/drawing/2014/main" id="{843C333D-B1E9-EBAC-DDB8-ABE9D179CA01}"/>
              </a:ext>
            </a:extLst>
          </p:cNvPr>
          <p:cNvSpPr txBox="1"/>
          <p:nvPr/>
        </p:nvSpPr>
        <p:spPr>
          <a:xfrm>
            <a:off x="4688407"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7" name="TextBox 16">
            <a:extLst>
              <a:ext uri="{FF2B5EF4-FFF2-40B4-BE49-F238E27FC236}">
                <a16:creationId xmlns:a16="http://schemas.microsoft.com/office/drawing/2014/main" id="{4F510C1B-B273-D78D-F60D-C2A334B502C3}"/>
              </a:ext>
            </a:extLst>
          </p:cNvPr>
          <p:cNvSpPr txBox="1"/>
          <p:nvPr/>
        </p:nvSpPr>
        <p:spPr>
          <a:xfrm>
            <a:off x="2629559" y="6431266"/>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Continuous RR estimates</a:t>
            </a:r>
          </a:p>
        </p:txBody>
      </p:sp>
      <p:sp>
        <p:nvSpPr>
          <p:cNvPr id="18" name="TextBox 17">
            <a:extLst>
              <a:ext uri="{FF2B5EF4-FFF2-40B4-BE49-F238E27FC236}">
                <a16:creationId xmlns:a16="http://schemas.microsoft.com/office/drawing/2014/main" id="{1AD3DC96-6A37-98A9-47BB-F51EC26606A1}"/>
              </a:ext>
            </a:extLst>
          </p:cNvPr>
          <p:cNvSpPr txBox="1"/>
          <p:nvPr/>
        </p:nvSpPr>
        <p:spPr>
          <a:xfrm>
            <a:off x="6878969" y="6431267"/>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RR estimates categorised:</a:t>
            </a:r>
          </a:p>
        </p:txBody>
      </p:sp>
      <p:sp>
        <p:nvSpPr>
          <p:cNvPr id="19" name="Left Brace 18">
            <a:extLst>
              <a:ext uri="{FF2B5EF4-FFF2-40B4-BE49-F238E27FC236}">
                <a16:creationId xmlns:a16="http://schemas.microsoft.com/office/drawing/2014/main" id="{5FFA4107-BC2D-BF8D-B4AB-BB6122196F51}"/>
              </a:ext>
            </a:extLst>
          </p:cNvPr>
          <p:cNvSpPr/>
          <p:nvPr/>
        </p:nvSpPr>
        <p:spPr>
          <a:xfrm>
            <a:off x="8500532" y="6259188"/>
            <a:ext cx="265373" cy="561600"/>
          </a:xfrm>
          <a:prstGeom prst="lef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1F937AB8-D2B3-F64D-44DE-CC9557D6DFDA}"/>
              </a:ext>
            </a:extLst>
          </p:cNvPr>
          <p:cNvSpPr txBox="1"/>
          <p:nvPr/>
        </p:nvSpPr>
        <p:spPr>
          <a:xfrm>
            <a:off x="8798169" y="2910802"/>
            <a:ext cx="3204231" cy="646331"/>
          </a:xfrm>
          <a:prstGeom prst="rect">
            <a:avLst/>
          </a:prstGeom>
          <a:solidFill>
            <a:schemeClr val="accent6">
              <a:lumMod val="60000"/>
              <a:lumOff val="40000"/>
            </a:schemeClr>
          </a:solidFill>
        </p:spPr>
        <p:txBody>
          <a:bodyPr wrap="square" rtlCol="0">
            <a:spAutoFit/>
          </a:bodyPr>
          <a:lstStyle/>
          <a:p>
            <a:r>
              <a:rPr lang="en-GB" sz="1200" b="1" dirty="0">
                <a:latin typeface="Arial" panose="020B0604020202020204" pitchFamily="34" charset="0"/>
                <a:cs typeface="Arial" panose="020B0604020202020204" pitchFamily="34" charset="0"/>
              </a:rPr>
              <a:t>NOTE: There should be a map for </a:t>
            </a:r>
          </a:p>
          <a:p>
            <a:r>
              <a:rPr lang="en-GB" sz="1200" b="1" dirty="0">
                <a:latin typeface="Arial" panose="020B0604020202020204" pitchFamily="34" charset="0"/>
                <a:cs typeface="Arial" panose="020B0604020202020204" pitchFamily="34" charset="0"/>
              </a:rPr>
              <a:t>exceedance probabilities (this was not </a:t>
            </a:r>
          </a:p>
          <a:p>
            <a:r>
              <a:rPr lang="en-GB" sz="1200" b="1" dirty="0">
                <a:latin typeface="Arial" panose="020B0604020202020204" pitchFamily="34" charset="0"/>
                <a:cs typeface="Arial" panose="020B0604020202020204" pitchFamily="34" charset="0"/>
              </a:rPr>
              <a:t>shown)</a:t>
            </a:r>
          </a:p>
        </p:txBody>
      </p:sp>
      <p:sp>
        <p:nvSpPr>
          <p:cNvPr id="20" name="Slide Number Placeholder 3">
            <a:extLst>
              <a:ext uri="{FF2B5EF4-FFF2-40B4-BE49-F238E27FC236}">
                <a16:creationId xmlns:a16="http://schemas.microsoft.com/office/drawing/2014/main" id="{4AD0D14E-516D-BF66-45EC-44C36654608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78111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Scenarios</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82631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78ACD6-C703-52C7-3A5D-11DDE91A698C}"/>
              </a:ext>
            </a:extLst>
          </p:cNvPr>
          <p:cNvSpPr txBox="1"/>
          <p:nvPr/>
        </p:nvSpPr>
        <p:spPr>
          <a:xfrm>
            <a:off x="213360" y="84438"/>
            <a:ext cx="3463962" cy="4001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What if:</a:t>
            </a:r>
          </a:p>
        </p:txBody>
      </p:sp>
      <p:sp>
        <p:nvSpPr>
          <p:cNvPr id="3" name="TextBox 2">
            <a:extLst>
              <a:ext uri="{FF2B5EF4-FFF2-40B4-BE49-F238E27FC236}">
                <a16:creationId xmlns:a16="http://schemas.microsoft.com/office/drawing/2014/main" id="{42907A62-B980-49B7-BF22-174069D43762}"/>
              </a:ext>
            </a:extLst>
          </p:cNvPr>
          <p:cNvSpPr txBox="1"/>
          <p:nvPr/>
        </p:nvSpPr>
        <p:spPr>
          <a:xfrm>
            <a:off x="213360" y="612476"/>
            <a:ext cx="10790775"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[1] The dataset are received in streams, or in a ‘repeated’ manner either on a regular or irregular interval </a:t>
            </a:r>
          </a:p>
        </p:txBody>
      </p:sp>
      <p:graphicFrame>
        <p:nvGraphicFramePr>
          <p:cNvPr id="4" name="Table 5">
            <a:extLst>
              <a:ext uri="{FF2B5EF4-FFF2-40B4-BE49-F238E27FC236}">
                <a16:creationId xmlns:a16="http://schemas.microsoft.com/office/drawing/2014/main" id="{3EEB4B6E-446A-642A-0BF1-9A5F89357558}"/>
              </a:ext>
            </a:extLst>
          </p:cNvPr>
          <p:cNvGraphicFramePr>
            <a:graphicFrameLocks noGrp="1"/>
          </p:cNvGraphicFramePr>
          <p:nvPr>
            <p:extLst>
              <p:ext uri="{D42A27DB-BD31-4B8C-83A1-F6EECF244321}">
                <p14:modId xmlns:p14="http://schemas.microsoft.com/office/powerpoint/2010/main" val="2502109039"/>
              </p:ext>
            </p:extLst>
          </p:nvPr>
        </p:nvGraphicFramePr>
        <p:xfrm>
          <a:off x="213360" y="160699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err="1">
                          <a:latin typeface="Helvetica Neue" panose="02000503000000020004" pitchFamily="2" charset="0"/>
                          <a:ea typeface="Helvetica Neue" panose="02000503000000020004" pitchFamily="2" charset="0"/>
                          <a:cs typeface="Helvetica Neue" panose="02000503000000020004" pitchFamily="2" charset="0"/>
                        </a:rPr>
                        <a:t>LIRAa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5" name="TextBox 4">
            <a:extLst>
              <a:ext uri="{FF2B5EF4-FFF2-40B4-BE49-F238E27FC236}">
                <a16:creationId xmlns:a16="http://schemas.microsoft.com/office/drawing/2014/main" id="{B0BF8E65-4925-35BD-5A94-41586FD1B56C}"/>
              </a:ext>
            </a:extLst>
          </p:cNvPr>
          <p:cNvSpPr txBox="1"/>
          <p:nvPr/>
        </p:nvSpPr>
        <p:spPr>
          <a:xfrm>
            <a:off x="213360" y="1109736"/>
            <a:ext cx="8762976"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For example, the routine survey for mosquito infestation in Campina Grande, Brazil </a:t>
            </a:r>
          </a:p>
        </p:txBody>
      </p:sp>
      <p:sp>
        <p:nvSpPr>
          <p:cNvPr id="6" name="Rectangle 5">
            <a:extLst>
              <a:ext uri="{FF2B5EF4-FFF2-40B4-BE49-F238E27FC236}">
                <a16:creationId xmlns:a16="http://schemas.microsoft.com/office/drawing/2014/main" id="{59051F2D-7E1F-D97E-3C6C-E4E176AA2C1C}"/>
              </a:ext>
            </a:extLst>
          </p:cNvPr>
          <p:cNvSpPr/>
          <p:nvPr/>
        </p:nvSpPr>
        <p:spPr>
          <a:xfrm>
            <a:off x="5618480" y="2397760"/>
            <a:ext cx="2722882" cy="1280160"/>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389E385-C7B6-0AD8-121B-A26A6F70C22E}"/>
              </a:ext>
            </a:extLst>
          </p:cNvPr>
          <p:cNvSpPr txBox="1"/>
          <p:nvPr/>
        </p:nvSpPr>
        <p:spPr>
          <a:xfrm>
            <a:off x="213360" y="4693920"/>
            <a:ext cx="4118435" cy="1754326"/>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Note: While the surveys are routine, </a:t>
            </a:r>
          </a:p>
          <a:p>
            <a:r>
              <a:rPr lang="en-GB" dirty="0">
                <a:latin typeface="Helvetica Neue" panose="02000503000000020004" pitchFamily="2" charset="0"/>
                <a:ea typeface="Helvetica Neue" panose="02000503000000020004" pitchFamily="2" charset="0"/>
                <a:cs typeface="Helvetica Neue" panose="02000503000000020004" pitchFamily="2" charset="0"/>
              </a:rPr>
              <a:t>do you notice how the survey periods </a:t>
            </a:r>
          </a:p>
          <a:p>
            <a:r>
              <a:rPr lang="en-GB" dirty="0">
                <a:latin typeface="Helvetica Neue" panose="02000503000000020004" pitchFamily="2" charset="0"/>
                <a:ea typeface="Helvetica Neue" panose="02000503000000020004" pitchFamily="2" charset="0"/>
                <a:cs typeface="Helvetica Neue" panose="02000503000000020004" pitchFamily="2" charset="0"/>
              </a:rPr>
              <a:t>are conducted irregular? The study</a:t>
            </a:r>
          </a:p>
          <a:p>
            <a:r>
              <a:rPr lang="en-GB" dirty="0">
                <a:latin typeface="Helvetica Neue" panose="02000503000000020004" pitchFamily="2" charset="0"/>
                <a:ea typeface="Helvetica Neue" panose="02000503000000020004" pitchFamily="2" charset="0"/>
                <a:cs typeface="Helvetica Neue" panose="02000503000000020004" pitchFamily="2" charset="0"/>
              </a:rPr>
              <a:t>design is </a:t>
            </a:r>
            <a:r>
              <a:rPr lang="en-GB" b="1" dirty="0">
                <a:latin typeface="Helvetica Neue" panose="02000503000000020004" pitchFamily="2" charset="0"/>
                <a:ea typeface="Helvetica Neue" panose="02000503000000020004" pitchFamily="2" charset="0"/>
                <a:cs typeface="Helvetica Neue" panose="02000503000000020004" pitchFamily="2" charset="0"/>
              </a:rPr>
              <a:t>ecological study </a:t>
            </a:r>
            <a:r>
              <a:rPr lang="en-GB" dirty="0">
                <a:latin typeface="Helvetica Neue" panose="02000503000000020004" pitchFamily="2" charset="0"/>
                <a:ea typeface="Helvetica Neue" panose="02000503000000020004" pitchFamily="2" charset="0"/>
                <a:cs typeface="Helvetica Neue" panose="02000503000000020004" pitchFamily="2" charset="0"/>
              </a:rPr>
              <a:t>design </a:t>
            </a:r>
          </a:p>
          <a:p>
            <a:r>
              <a:rPr lang="en-GB" dirty="0">
                <a:latin typeface="Helvetica Neue" panose="02000503000000020004" pitchFamily="2" charset="0"/>
                <a:ea typeface="Helvetica Neue" panose="02000503000000020004" pitchFamily="2" charset="0"/>
                <a:cs typeface="Helvetica Neue" panose="02000503000000020004" pitchFamily="2" charset="0"/>
              </a:rPr>
              <a:t>known to be in a </a:t>
            </a:r>
            <a:r>
              <a:rPr lang="en-GB" b="1" dirty="0">
                <a:latin typeface="Helvetica Neue" panose="02000503000000020004" pitchFamily="2" charset="0"/>
                <a:ea typeface="Helvetica Neue" panose="02000503000000020004" pitchFamily="2" charset="0"/>
                <a:cs typeface="Helvetica Neue" panose="02000503000000020004" pitchFamily="2" charset="0"/>
              </a:rPr>
              <a:t>repeated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cross-sectional framework</a:t>
            </a:r>
            <a:r>
              <a:rPr lang="en-GB"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 name="TextBox 8">
            <a:extLst>
              <a:ext uri="{FF2B5EF4-FFF2-40B4-BE49-F238E27FC236}">
                <a16:creationId xmlns:a16="http://schemas.microsoft.com/office/drawing/2014/main" id="{9BDDF926-2274-D86E-58DA-FEF360FF5F25}"/>
              </a:ext>
            </a:extLst>
          </p:cNvPr>
          <p:cNvSpPr txBox="1"/>
          <p:nvPr/>
        </p:nvSpPr>
        <p:spPr>
          <a:xfrm>
            <a:off x="4770122" y="4693920"/>
            <a:ext cx="7142480" cy="923330"/>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When you have a scenario, like this, it would be </a:t>
            </a:r>
            <a:r>
              <a:rPr lang="en-GB" b="1" dirty="0">
                <a:latin typeface="Helvetica Neue" panose="02000503000000020004" pitchFamily="2" charset="0"/>
                <a:ea typeface="Helvetica Neue" panose="02000503000000020004" pitchFamily="2" charset="0"/>
                <a:cs typeface="Helvetica Neue" panose="02000503000000020004" pitchFamily="2" charset="0"/>
              </a:rPr>
              <a:t>improper</a:t>
            </a:r>
            <a:r>
              <a:rPr lang="en-GB" dirty="0">
                <a:latin typeface="Helvetica Neue" panose="02000503000000020004" pitchFamily="2" charset="0"/>
                <a:ea typeface="Helvetica Neue" panose="02000503000000020004" pitchFamily="2" charset="0"/>
                <a:cs typeface="Helvetica Neue" panose="02000503000000020004" pitchFamily="2" charset="0"/>
              </a:rPr>
              <a:t> to analysis it as </a:t>
            </a:r>
            <a:r>
              <a:rPr lang="en-GB" b="1" dirty="0">
                <a:latin typeface="Helvetica Neue" panose="02000503000000020004" pitchFamily="2" charset="0"/>
                <a:ea typeface="Helvetica Neue" panose="02000503000000020004" pitchFamily="2" charset="0"/>
                <a:cs typeface="Helvetica Neue" panose="02000503000000020004" pitchFamily="2" charset="0"/>
              </a:rPr>
              <a:t>‘true’ longitudinal dataset</a:t>
            </a:r>
            <a:r>
              <a:rPr lang="en-GB" dirty="0">
                <a:latin typeface="Helvetica Neue" panose="02000503000000020004" pitchFamily="2" charset="0"/>
                <a:ea typeface="Helvetica Neue" panose="02000503000000020004" pitchFamily="2" charset="0"/>
                <a:cs typeface="Helvetica Neue" panose="02000503000000020004" pitchFamily="2" charset="0"/>
              </a:rPr>
              <a:t> or a spatial temporal fashion. </a:t>
            </a:r>
          </a:p>
        </p:txBody>
      </p:sp>
      <p:sp>
        <p:nvSpPr>
          <p:cNvPr id="10" name="Slide Number Placeholder 3">
            <a:extLst>
              <a:ext uri="{FF2B5EF4-FFF2-40B4-BE49-F238E27FC236}">
                <a16:creationId xmlns:a16="http://schemas.microsoft.com/office/drawing/2014/main" id="{C087ADAF-599F-701C-2C71-DE63A13792A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45438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78ACD6-C703-52C7-3A5D-11DDE91A698C}"/>
              </a:ext>
            </a:extLst>
          </p:cNvPr>
          <p:cNvSpPr txBox="1"/>
          <p:nvPr/>
        </p:nvSpPr>
        <p:spPr>
          <a:xfrm>
            <a:off x="213360" y="84438"/>
            <a:ext cx="3463962" cy="4001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What if:</a:t>
            </a:r>
          </a:p>
        </p:txBody>
      </p:sp>
      <p:sp>
        <p:nvSpPr>
          <p:cNvPr id="3" name="TextBox 2">
            <a:extLst>
              <a:ext uri="{FF2B5EF4-FFF2-40B4-BE49-F238E27FC236}">
                <a16:creationId xmlns:a16="http://schemas.microsoft.com/office/drawing/2014/main" id="{42907A62-B980-49B7-BF22-174069D43762}"/>
              </a:ext>
            </a:extLst>
          </p:cNvPr>
          <p:cNvSpPr txBox="1"/>
          <p:nvPr/>
        </p:nvSpPr>
        <p:spPr>
          <a:xfrm>
            <a:off x="213360" y="612476"/>
            <a:ext cx="11966096" cy="646331"/>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 The dataset are received in a full longitudinal format, where there is no lapses in the time frame i.e., the intervals</a:t>
            </a:r>
          </a:p>
          <a:p>
            <a:r>
              <a:rPr lang="en-GB" dirty="0">
                <a:latin typeface="Helvetica Neue" panose="02000503000000020004" pitchFamily="2" charset="0"/>
                <a:ea typeface="Helvetica Neue" panose="02000503000000020004" pitchFamily="2" charset="0"/>
                <a:cs typeface="Helvetica Neue" panose="02000503000000020004" pitchFamily="2" charset="0"/>
              </a:rPr>
              <a:t>are ‘regular’ </a:t>
            </a:r>
          </a:p>
        </p:txBody>
      </p:sp>
      <p:sp>
        <p:nvSpPr>
          <p:cNvPr id="5" name="TextBox 4">
            <a:extLst>
              <a:ext uri="{FF2B5EF4-FFF2-40B4-BE49-F238E27FC236}">
                <a16:creationId xmlns:a16="http://schemas.microsoft.com/office/drawing/2014/main" id="{B0BF8E65-4925-35BD-5A94-41586FD1B56C}"/>
              </a:ext>
            </a:extLst>
          </p:cNvPr>
          <p:cNvSpPr txBox="1"/>
          <p:nvPr/>
        </p:nvSpPr>
        <p:spPr>
          <a:xfrm>
            <a:off x="213360" y="1495661"/>
            <a:ext cx="11367856" cy="646331"/>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For example, annually report surveillance information on incident fire hazards across Fire Service Areas (FSA)</a:t>
            </a:r>
          </a:p>
          <a:p>
            <a:r>
              <a:rPr lang="en-GB" dirty="0">
                <a:latin typeface="Helvetica Neue" panose="02000503000000020004" pitchFamily="2" charset="0"/>
                <a:ea typeface="Helvetica Neue" panose="02000503000000020004" pitchFamily="2" charset="0"/>
                <a:cs typeface="Helvetica Neue" panose="02000503000000020004" pitchFamily="2" charset="0"/>
              </a:rPr>
              <a:t>in England, UK </a:t>
            </a:r>
          </a:p>
        </p:txBody>
      </p:sp>
      <p:sp>
        <p:nvSpPr>
          <p:cNvPr id="7" name="TextBox 6">
            <a:extLst>
              <a:ext uri="{FF2B5EF4-FFF2-40B4-BE49-F238E27FC236}">
                <a16:creationId xmlns:a16="http://schemas.microsoft.com/office/drawing/2014/main" id="{E389E385-C7B6-0AD8-121B-A26A6F70C22E}"/>
              </a:ext>
            </a:extLst>
          </p:cNvPr>
          <p:cNvSpPr txBox="1"/>
          <p:nvPr/>
        </p:nvSpPr>
        <p:spPr>
          <a:xfrm>
            <a:off x="7162668" y="2397515"/>
            <a:ext cx="4418548" cy="830997"/>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Note: The study design is also called an ecological study design known to be in a longitudinal framework.</a:t>
            </a:r>
          </a:p>
        </p:txBody>
      </p:sp>
      <p:sp>
        <p:nvSpPr>
          <p:cNvPr id="10" name="Slide Number Placeholder 3">
            <a:extLst>
              <a:ext uri="{FF2B5EF4-FFF2-40B4-BE49-F238E27FC236}">
                <a16:creationId xmlns:a16="http://schemas.microsoft.com/office/drawing/2014/main" id="{C087ADAF-599F-701C-2C71-DE63A13792A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descr="A graph with different colored bars&#10;&#10;Description automatically generated">
            <a:extLst>
              <a:ext uri="{FF2B5EF4-FFF2-40B4-BE49-F238E27FC236}">
                <a16:creationId xmlns:a16="http://schemas.microsoft.com/office/drawing/2014/main" id="{64C4270C-F920-63C7-2C76-90CC5F0B46F5}"/>
              </a:ext>
            </a:extLst>
          </p:cNvPr>
          <p:cNvPicPr>
            <a:picLocks noChangeAspect="1"/>
          </p:cNvPicPr>
          <p:nvPr/>
        </p:nvPicPr>
        <p:blipFill>
          <a:blip r:embed="rId2"/>
          <a:stretch>
            <a:fillRect/>
          </a:stretch>
        </p:blipFill>
        <p:spPr>
          <a:xfrm>
            <a:off x="307954" y="2378846"/>
            <a:ext cx="6569837" cy="3969402"/>
          </a:xfrm>
          <a:prstGeom prst="rect">
            <a:avLst/>
          </a:prstGeom>
          <a:ln>
            <a:solidFill>
              <a:schemeClr val="accent1">
                <a:lumMod val="20000"/>
                <a:lumOff val="80000"/>
              </a:schemeClr>
            </a:solidFill>
          </a:ln>
        </p:spPr>
      </p:pic>
      <p:sp>
        <p:nvSpPr>
          <p:cNvPr id="12" name="TextBox 11">
            <a:extLst>
              <a:ext uri="{FF2B5EF4-FFF2-40B4-BE49-F238E27FC236}">
                <a16:creationId xmlns:a16="http://schemas.microsoft.com/office/drawing/2014/main" id="{90213F8D-A57D-C068-074C-D91BAA67C064}"/>
              </a:ext>
            </a:extLst>
          </p:cNvPr>
          <p:cNvSpPr txBox="1"/>
          <p:nvPr/>
        </p:nvSpPr>
        <p:spPr>
          <a:xfrm>
            <a:off x="7005749" y="5430362"/>
            <a:ext cx="4732386" cy="95410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Li et al, (2022), Ecological study exploring the geospatial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associations between socioeconomic deprivation and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fire-related dwelling casualties in England (2010-2019),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DOI: </a:t>
            </a: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3"/>
              </a:rPr>
              <a:t>https://doi.org/10.1016/j.apgeog.2022.102718</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3" name="TextBox 12">
            <a:extLst>
              <a:ext uri="{FF2B5EF4-FFF2-40B4-BE49-F238E27FC236}">
                <a16:creationId xmlns:a16="http://schemas.microsoft.com/office/drawing/2014/main" id="{013F1D3B-555A-4252-1D97-6B945EB005A7}"/>
              </a:ext>
            </a:extLst>
          </p:cNvPr>
          <p:cNvSpPr txBox="1"/>
          <p:nvPr/>
        </p:nvSpPr>
        <p:spPr>
          <a:xfrm>
            <a:off x="7162668" y="3429000"/>
            <a:ext cx="4160073" cy="830997"/>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When you have a scenario, like this, it would be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proper</a:t>
            </a:r>
            <a:r>
              <a:rPr lang="en-GB" sz="1600" dirty="0">
                <a:latin typeface="Helvetica Neue" panose="02000503000000020004" pitchFamily="2" charset="0"/>
                <a:ea typeface="Helvetica Neue" panose="02000503000000020004" pitchFamily="2" charset="0"/>
                <a:cs typeface="Helvetica Neue" panose="02000503000000020004" pitchFamily="2" charset="0"/>
              </a:rPr>
              <a:t> to analyse it as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‘true’ longitudinal dataset</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801262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B5E233-06CC-937B-0F78-F7F0679C3B9F}"/>
              </a:ext>
            </a:extLst>
          </p:cNvPr>
          <p:cNvSpPr txBox="1"/>
          <p:nvPr/>
        </p:nvSpPr>
        <p:spPr>
          <a:xfrm>
            <a:off x="6361815" y="2812922"/>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[2]</a:t>
            </a:r>
          </a:p>
          <a:p>
            <a:endParaRPr lang="en-GB" dirty="0"/>
          </a:p>
          <a:p>
            <a:endParaRPr lang="en-GB" dirty="0"/>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071D8A88-7CFA-FA70-2E88-B19664A3CBB0}"/>
              </a:ext>
            </a:extLst>
          </p:cNvPr>
          <p:cNvSpPr txBox="1"/>
          <p:nvPr/>
        </p:nvSpPr>
        <p:spPr>
          <a:xfrm>
            <a:off x="242184" y="2819582"/>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[1]</a:t>
            </a:r>
          </a:p>
          <a:p>
            <a:endParaRPr lang="en-GB" dirty="0"/>
          </a:p>
          <a:p>
            <a:endParaRPr lang="en-GB" dirty="0"/>
          </a:p>
          <a:p>
            <a:endParaRPr lang="en-GB" dirty="0"/>
          </a:p>
          <a:p>
            <a:endParaRPr lang="en-GB" dirty="0"/>
          </a:p>
          <a:p>
            <a:endParaRPr lang="en-GB" dirty="0"/>
          </a:p>
          <a:p>
            <a:endParaRPr lang="en-GB" dirty="0"/>
          </a:p>
        </p:txBody>
      </p:sp>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Scenarios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Bayesian Model Updating</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Temporal Models</a:t>
            </a:r>
          </a:p>
        </p:txBody>
      </p:sp>
      <p:sp>
        <p:nvSpPr>
          <p:cNvPr id="9" name="TextBox 8">
            <a:extLst>
              <a:ext uri="{FF2B5EF4-FFF2-40B4-BE49-F238E27FC236}">
                <a16:creationId xmlns:a16="http://schemas.microsoft.com/office/drawing/2014/main" id="{64D1B4D8-850F-2C77-58BB-D617F7A1D7F7}"/>
              </a:ext>
            </a:extLst>
          </p:cNvPr>
          <p:cNvSpPr txBox="1"/>
          <p:nvPr/>
        </p:nvSpPr>
        <p:spPr>
          <a:xfrm>
            <a:off x="242184" y="1989408"/>
            <a:ext cx="4993757"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There are two approaches here:</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50872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B5E233-06CC-937B-0F78-F7F0679C3B9F}"/>
              </a:ext>
            </a:extLst>
          </p:cNvPr>
          <p:cNvSpPr txBox="1"/>
          <p:nvPr/>
        </p:nvSpPr>
        <p:spPr>
          <a:xfrm>
            <a:off x="6361815" y="2812922"/>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[2]</a:t>
            </a:r>
          </a:p>
          <a:p>
            <a:endParaRPr lang="en-GB" dirty="0"/>
          </a:p>
          <a:p>
            <a:endParaRPr lang="en-GB" dirty="0"/>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071D8A88-7CFA-FA70-2E88-B19664A3CBB0}"/>
              </a:ext>
            </a:extLst>
          </p:cNvPr>
          <p:cNvSpPr txBox="1"/>
          <p:nvPr/>
        </p:nvSpPr>
        <p:spPr>
          <a:xfrm>
            <a:off x="242184" y="2819582"/>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[1]</a:t>
            </a:r>
          </a:p>
          <a:p>
            <a:endParaRPr lang="en-GB" dirty="0"/>
          </a:p>
          <a:p>
            <a:endParaRPr lang="en-GB" dirty="0"/>
          </a:p>
          <a:p>
            <a:endParaRPr lang="en-GB" dirty="0"/>
          </a:p>
          <a:p>
            <a:endParaRPr lang="en-GB" dirty="0"/>
          </a:p>
          <a:p>
            <a:endParaRPr lang="en-GB" dirty="0"/>
          </a:p>
          <a:p>
            <a:endParaRPr lang="en-GB" dirty="0"/>
          </a:p>
        </p:txBody>
      </p:sp>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Scenarios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Bayesian Model Updating</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Temporal Models</a:t>
            </a:r>
          </a:p>
        </p:txBody>
      </p:sp>
      <p:sp>
        <p:nvSpPr>
          <p:cNvPr id="9" name="TextBox 8">
            <a:extLst>
              <a:ext uri="{FF2B5EF4-FFF2-40B4-BE49-F238E27FC236}">
                <a16:creationId xmlns:a16="http://schemas.microsoft.com/office/drawing/2014/main" id="{64D1B4D8-850F-2C77-58BB-D617F7A1D7F7}"/>
              </a:ext>
            </a:extLst>
          </p:cNvPr>
          <p:cNvSpPr txBox="1"/>
          <p:nvPr/>
        </p:nvSpPr>
        <p:spPr>
          <a:xfrm>
            <a:off x="242184" y="5384225"/>
            <a:ext cx="5853816"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first scenario is the </a:t>
            </a:r>
            <a:r>
              <a:rPr lang="en-GB" b="1" dirty="0">
                <a:latin typeface="Helvetica Neue" panose="02000503000000020004" pitchFamily="2" charset="0"/>
                <a:ea typeface="Helvetica Neue" panose="02000503000000020004" pitchFamily="2" charset="0"/>
                <a:cs typeface="Helvetica Neue" panose="02000503000000020004" pitchFamily="2" charset="0"/>
              </a:rPr>
              <a:t>best</a:t>
            </a:r>
            <a:r>
              <a:rPr lang="en-GB" dirty="0">
                <a:latin typeface="Helvetica Neue" panose="02000503000000020004" pitchFamily="2" charset="0"/>
                <a:ea typeface="Helvetica Neue" panose="02000503000000020004" pitchFamily="2" charset="0"/>
                <a:cs typeface="Helvetica Neue" panose="02000503000000020004" pitchFamily="2" charset="0"/>
              </a:rPr>
              <a:t> approach for analysing data that’s received in streams on a ‘regular’ or ‘irregular’ basis. Suitable for use within a </a:t>
            </a:r>
            <a:r>
              <a:rPr lang="en-GB" b="1" dirty="0">
                <a:latin typeface="Helvetica Neue" panose="02000503000000020004" pitchFamily="2" charset="0"/>
                <a:ea typeface="Helvetica Neue" panose="02000503000000020004" pitchFamily="2" charset="0"/>
                <a:cs typeface="Helvetica Neue" panose="02000503000000020004" pitchFamily="2" charset="0"/>
              </a:rPr>
              <a:t>repeated cross-sectional analytical framework </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9507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B5E233-06CC-937B-0F78-F7F0679C3B9F}"/>
              </a:ext>
            </a:extLst>
          </p:cNvPr>
          <p:cNvSpPr txBox="1"/>
          <p:nvPr/>
        </p:nvSpPr>
        <p:spPr>
          <a:xfrm>
            <a:off x="6361815" y="2812922"/>
            <a:ext cx="5588001"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[2]</a:t>
            </a:r>
          </a:p>
          <a:p>
            <a:endParaRPr lang="en-GB" dirty="0"/>
          </a:p>
          <a:p>
            <a:endParaRPr lang="en-GB" dirty="0"/>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071D8A88-7CFA-FA70-2E88-B19664A3CBB0}"/>
              </a:ext>
            </a:extLst>
          </p:cNvPr>
          <p:cNvSpPr txBox="1"/>
          <p:nvPr/>
        </p:nvSpPr>
        <p:spPr>
          <a:xfrm>
            <a:off x="242184" y="2819582"/>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[1]</a:t>
            </a:r>
          </a:p>
          <a:p>
            <a:endParaRPr lang="en-GB" dirty="0"/>
          </a:p>
          <a:p>
            <a:endParaRPr lang="en-GB" dirty="0"/>
          </a:p>
          <a:p>
            <a:endParaRPr lang="en-GB" dirty="0"/>
          </a:p>
          <a:p>
            <a:endParaRPr lang="en-GB" dirty="0"/>
          </a:p>
          <a:p>
            <a:endParaRPr lang="en-GB" dirty="0"/>
          </a:p>
          <a:p>
            <a:endParaRPr lang="en-GB" dirty="0"/>
          </a:p>
        </p:txBody>
      </p:sp>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Scenarios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Bayesian Model Updating</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Temporal Models</a:t>
            </a:r>
          </a:p>
        </p:txBody>
      </p:sp>
      <p:sp>
        <p:nvSpPr>
          <p:cNvPr id="9" name="TextBox 8">
            <a:extLst>
              <a:ext uri="{FF2B5EF4-FFF2-40B4-BE49-F238E27FC236}">
                <a16:creationId xmlns:a16="http://schemas.microsoft.com/office/drawing/2014/main" id="{64D1B4D8-850F-2C77-58BB-D617F7A1D7F7}"/>
              </a:ext>
            </a:extLst>
          </p:cNvPr>
          <p:cNvSpPr txBox="1"/>
          <p:nvPr/>
        </p:nvSpPr>
        <p:spPr>
          <a:xfrm>
            <a:off x="6361815" y="5311642"/>
            <a:ext cx="5714571"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other scenario is the </a:t>
            </a:r>
            <a:r>
              <a:rPr lang="en-GB" b="1" dirty="0">
                <a:latin typeface="Helvetica Neue" panose="02000503000000020004" pitchFamily="2" charset="0"/>
                <a:ea typeface="Helvetica Neue" panose="02000503000000020004" pitchFamily="2" charset="0"/>
                <a:cs typeface="Helvetica Neue" panose="02000503000000020004" pitchFamily="2" charset="0"/>
              </a:rPr>
              <a:t>best</a:t>
            </a:r>
            <a:r>
              <a:rPr lang="en-GB" dirty="0">
                <a:latin typeface="Helvetica Neue" panose="02000503000000020004" pitchFamily="2" charset="0"/>
                <a:ea typeface="Helvetica Neue" panose="02000503000000020004" pitchFamily="2" charset="0"/>
                <a:cs typeface="Helvetica Neue" panose="02000503000000020004" pitchFamily="2" charset="0"/>
              </a:rPr>
              <a:t> approach for analysing data that’s received in longitudinal (which is often retrospective). It has no lapses in its interval. Suitable for use within a </a:t>
            </a:r>
            <a:r>
              <a:rPr lang="en-GB" b="1" dirty="0">
                <a:latin typeface="Helvetica Neue" panose="02000503000000020004" pitchFamily="2" charset="0"/>
                <a:ea typeface="Helvetica Neue" panose="02000503000000020004" pitchFamily="2" charset="0"/>
                <a:cs typeface="Helvetica Neue" panose="02000503000000020004" pitchFamily="2" charset="0"/>
              </a:rPr>
              <a:t>longitudinal</a:t>
            </a:r>
            <a:r>
              <a:rPr lang="en-GB"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latin typeface="Helvetica Neue" panose="02000503000000020004" pitchFamily="2" charset="0"/>
                <a:ea typeface="Helvetica Neue" panose="02000503000000020004" pitchFamily="2" charset="0"/>
                <a:cs typeface="Helvetica Neue" panose="02000503000000020004" pitchFamily="2" charset="0"/>
              </a:rPr>
              <a:t>analytical framework </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5312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Bayesian Updating</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88918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495568" y="17816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Bayesian Updating</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548236" y="2592906"/>
            <a:ext cx="11095528" cy="3970318"/>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Bayesian updating technique is excellent choice for survey datasets that are generated routinely in a </a:t>
            </a:r>
            <a:r>
              <a:rPr lang="en-GB" b="1" dirty="0">
                <a:latin typeface="Helvetica Neue Light" panose="02000403000000020004" pitchFamily="2" charset="0"/>
                <a:ea typeface="Helvetica Neue Light" panose="02000403000000020004" pitchFamily="2" charset="0"/>
              </a:rPr>
              <a:t>repeated cross-sectional</a:t>
            </a:r>
            <a:r>
              <a:rPr lang="en-GB" dirty="0">
                <a:latin typeface="Helvetica Neue Light" panose="02000403000000020004" pitchFamily="2" charset="0"/>
                <a:ea typeface="Helvetica Neue Light" panose="02000403000000020004" pitchFamily="2" charset="0"/>
              </a:rPr>
              <a:t> fashion.</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used for early warning modelling and off-the-fly predictions as soon as new data is received.</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Bayesian updating needs to be executed in an iterative manner.</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You have a baseline dataset, in which other subsequent data is applied to the Bayesian model for updating. Note that on the initial model with baseline information – you will need to specify the prior distribution for the parameters needed to be estimated. Afterwards, the model recalibrates itself by using the parameter estimates (i.e., posterior distribution) from the previous model run to set them as its new prior. </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 updating will go through a process of a “learning curve” where you will see the estimated parameters evolve in the face of increasing data.</a:t>
            </a:r>
          </a:p>
        </p:txBody>
      </p:sp>
      <p:sp>
        <p:nvSpPr>
          <p:cNvPr id="7" name="TextBox 6">
            <a:extLst>
              <a:ext uri="{FF2B5EF4-FFF2-40B4-BE49-F238E27FC236}">
                <a16:creationId xmlns:a16="http://schemas.microsoft.com/office/drawing/2014/main" id="{BEBB0A1D-FC13-7245-9575-3BDCF0C13F6C}"/>
              </a:ext>
            </a:extLst>
          </p:cNvPr>
          <p:cNvSpPr txBox="1"/>
          <p:nvPr/>
        </p:nvSpPr>
        <p:spPr>
          <a:xfrm>
            <a:off x="548236" y="855684"/>
            <a:ext cx="11191330" cy="120032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Bayesian updating is a statistical method for revising the estimated probabilities about the events you’ve observed previously, and this revision is based on new evidence or information (data).</a:t>
            </a:r>
          </a:p>
        </p:txBody>
      </p:sp>
      <p:sp>
        <p:nvSpPr>
          <p:cNvPr id="5" name="Slide Number Placeholder 3">
            <a:extLst>
              <a:ext uri="{FF2B5EF4-FFF2-40B4-BE49-F238E27FC236}">
                <a16:creationId xmlns:a16="http://schemas.microsoft.com/office/drawing/2014/main" id="{2C5E46F7-3F20-7781-2009-FE7D12FCD77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52337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479425" y="2887307"/>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Example: Risk assessment and mapping of infestation in Campina Grande using Bayesian updating</a:t>
            </a:r>
          </a:p>
        </p:txBody>
      </p:sp>
      <p:sp>
        <p:nvSpPr>
          <p:cNvPr id="4" name="Slide Number Placeholder 3">
            <a:extLst>
              <a:ext uri="{FF2B5EF4-FFF2-40B4-BE49-F238E27FC236}">
                <a16:creationId xmlns:a16="http://schemas.microsoft.com/office/drawing/2014/main" id="{E4DE1AD2-A56F-B8FE-76B0-751AB492C00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0333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351559" y="1909736"/>
            <a:ext cx="7973509" cy="43133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A quick recap of Week 8’s ICAR model</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Data scenarios </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Bayesian Updating for repeated cross-sectional datasets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Temporal Models for longitudinal datasets</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Bayesian Updating: </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Let’s explore an example: Mosquito infestation in Campina Grande, Brazil</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Model framework in Stan</a:t>
            </a:r>
          </a:p>
          <a:p>
            <a:pPr lvl="1" eaLnBrk="0" fontAlgn="base" hangingPunct="0">
              <a:lnSpc>
                <a:spcPct val="100000"/>
              </a:lnSpc>
              <a:spcBef>
                <a:spcPct val="20000"/>
              </a:spcBef>
              <a:spcAft>
                <a:spcPct val="0"/>
              </a:spcAft>
              <a:buFont typeface="Wingdings" pitchFamily="2" charset="2"/>
              <a:buChar char="v"/>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are Spatial Temporal Models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Let’s explore an example: Fire-related casualties (2010—2019)</a:t>
            </a: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 Model framework in a different R package called INLA</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51559" y="1174504"/>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906380" y="1470013"/>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76F3E351-EC8A-EA93-94BF-63D2F748E07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86D2A2-3A09-3E4E-8F5F-012F03220A32}"/>
              </a:ext>
            </a:extLst>
          </p:cNvPr>
          <p:cNvSpPr txBox="1"/>
          <p:nvPr/>
        </p:nvSpPr>
        <p:spPr>
          <a:xfrm>
            <a:off x="114135" y="4302835"/>
            <a:ext cx="5742969" cy="2554545"/>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Campina Grande is into 47 neighbourhoods</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Most recent vector control data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Levantamento</a:t>
            </a:r>
            <a:r>
              <a:rPr lang="en-GB" sz="1600" dirty="0">
                <a:latin typeface="Helvetica Neue" panose="02000503000000020004" pitchFamily="2" charset="0"/>
                <a:ea typeface="Helvetica Neue" panose="02000503000000020004" pitchFamily="2" charset="0"/>
                <a:cs typeface="Helvetica Neue" panose="02000503000000020004" pitchFamily="2" charset="0"/>
              </a:rPr>
              <a:t> Rapid de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Indice</a:t>
            </a:r>
            <a:r>
              <a:rPr lang="en-GB" sz="1600" dirty="0">
                <a:latin typeface="Helvetica Neue" panose="02000503000000020004" pitchFamily="2" charset="0"/>
                <a:ea typeface="Helvetica Neue" panose="02000503000000020004" pitchFamily="2" charset="0"/>
                <a:cs typeface="Helvetica Neue" panose="02000503000000020004" pitchFamily="2" charset="0"/>
              </a:rPr>
              <a:t> para Aedes 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January 2013 to October 2017 (performed 3–5 times in a year)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Baseline information – the overall number of houses in neighbourhood (as denominators); total number of households detected to be infested with larvae or adult mosquito (i.e.,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a:t>
            </a:r>
            <a:r>
              <a:rPr lang="en-GB" sz="16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Map&#10;&#10;Description automatically generated">
            <a:extLst>
              <a:ext uri="{FF2B5EF4-FFF2-40B4-BE49-F238E27FC236}">
                <a16:creationId xmlns:a16="http://schemas.microsoft.com/office/drawing/2014/main" id="{B88E9848-EA18-363D-F507-1AD2A1AA1570}"/>
              </a:ext>
            </a:extLst>
          </p:cNvPr>
          <p:cNvPicPr>
            <a:picLocks noChangeAspect="1"/>
          </p:cNvPicPr>
          <p:nvPr/>
        </p:nvPicPr>
        <p:blipFill>
          <a:blip r:embed="rId3"/>
          <a:stretch>
            <a:fillRect/>
          </a:stretch>
        </p:blipFill>
        <p:spPr>
          <a:xfrm>
            <a:off x="114135" y="135924"/>
            <a:ext cx="5631757" cy="4037264"/>
          </a:xfrm>
          <a:prstGeom prst="rect">
            <a:avLst/>
          </a:prstGeom>
        </p:spPr>
      </p:pic>
      <p:pic>
        <p:nvPicPr>
          <p:cNvPr id="10" name="Picture 9" descr="Diagram&#10;&#10;Description automatically generated">
            <a:extLst>
              <a:ext uri="{FF2B5EF4-FFF2-40B4-BE49-F238E27FC236}">
                <a16:creationId xmlns:a16="http://schemas.microsoft.com/office/drawing/2014/main" id="{2EBFD04B-ACD4-A023-7248-A1544CD71ABE}"/>
              </a:ext>
            </a:extLst>
          </p:cNvPr>
          <p:cNvPicPr>
            <a:picLocks noChangeAspect="1"/>
          </p:cNvPicPr>
          <p:nvPr/>
        </p:nvPicPr>
        <p:blipFill>
          <a:blip r:embed="rId4"/>
          <a:stretch>
            <a:fillRect/>
          </a:stretch>
        </p:blipFill>
        <p:spPr>
          <a:xfrm>
            <a:off x="6096000" y="135923"/>
            <a:ext cx="5706454" cy="4037265"/>
          </a:xfrm>
          <a:prstGeom prst="rect">
            <a:avLst/>
          </a:prstGeom>
          <a:ln>
            <a:solidFill>
              <a:schemeClr val="tx1"/>
            </a:solidFill>
          </a:ln>
        </p:spPr>
      </p:pic>
      <p:cxnSp>
        <p:nvCxnSpPr>
          <p:cNvPr id="12" name="Straight Connector 11">
            <a:extLst>
              <a:ext uri="{FF2B5EF4-FFF2-40B4-BE49-F238E27FC236}">
                <a16:creationId xmlns:a16="http://schemas.microsoft.com/office/drawing/2014/main" id="{183BCDC6-879F-267C-70C8-BF809E8371EA}"/>
              </a:ext>
            </a:extLst>
          </p:cNvPr>
          <p:cNvCxnSpPr/>
          <p:nvPr/>
        </p:nvCxnSpPr>
        <p:spPr>
          <a:xfrm flipV="1">
            <a:off x="4806778" y="135923"/>
            <a:ext cx="1289222" cy="1366765"/>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EFDED1B-77DE-682F-D70C-34AD7F241430}"/>
              </a:ext>
            </a:extLst>
          </p:cNvPr>
          <p:cNvCxnSpPr>
            <a:cxnSpLocks/>
          </p:cNvCxnSpPr>
          <p:nvPr/>
        </p:nvCxnSpPr>
        <p:spPr>
          <a:xfrm>
            <a:off x="4806778" y="1502688"/>
            <a:ext cx="1289222" cy="2638984"/>
          </a:xfrm>
          <a:prstGeom prst="line">
            <a:avLst/>
          </a:prstGeom>
          <a:ln w="1905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428A3D0-F89F-FF58-2DAE-D6F5C817E604}"/>
              </a:ext>
            </a:extLst>
          </p:cNvPr>
          <p:cNvSpPr txBox="1"/>
          <p:nvPr/>
        </p:nvSpPr>
        <p:spPr>
          <a:xfrm>
            <a:off x="6095999" y="4302835"/>
            <a:ext cx="5981865" cy="255454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Aims and objectives: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To quantify the risk trajectories of mosquito infestation on a neighbourhood-level to informs the profile of the neighbourhood (i.e., whether the risks were sustained across the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periods).</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Determining the set of environmental, climate and anthropogenic risk factors that impact neighbourhood-levels of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 </a:t>
            </a:r>
            <a:r>
              <a:rPr lang="en-GB" sz="1600" dirty="0">
                <a:latin typeface="Helvetica Neue" panose="02000503000000020004" pitchFamily="2" charset="0"/>
                <a:ea typeface="Helvetica Neue" panose="02000503000000020004" pitchFamily="2" charset="0"/>
                <a:cs typeface="Helvetica Neue" panose="02000503000000020004" pitchFamily="2" charset="0"/>
              </a:rPr>
              <a:t>infestation in households.</a:t>
            </a:r>
          </a:p>
        </p:txBody>
      </p:sp>
      <p:sp>
        <p:nvSpPr>
          <p:cNvPr id="16" name="Slide Number Placeholder 3">
            <a:extLst>
              <a:ext uri="{FF2B5EF4-FFF2-40B4-BE49-F238E27FC236}">
                <a16:creationId xmlns:a16="http://schemas.microsoft.com/office/drawing/2014/main" id="{AB49160A-7CA3-A3C8-EFAF-5F2F57B8F2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2531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9F621C4-2211-6D37-1A29-96E9306E812E}"/>
              </a:ext>
            </a:extLst>
          </p:cNvPr>
          <p:cNvGraphicFramePr>
            <a:graphicFrameLocks noGrp="1"/>
          </p:cNvGraphicFramePr>
          <p:nvPr/>
        </p:nvGraphicFramePr>
        <p:xfrm>
          <a:off x="2031999" y="68243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err="1">
                          <a:latin typeface="Helvetica Neue" panose="02000503000000020004" pitchFamily="2" charset="0"/>
                          <a:ea typeface="Helvetica Neue" panose="02000503000000020004" pitchFamily="2" charset="0"/>
                          <a:cs typeface="Helvetica Neue" panose="02000503000000020004" pitchFamily="2" charset="0"/>
                        </a:rPr>
                        <a:t>LIRAa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6" name="Title 1">
            <a:extLst>
              <a:ext uri="{FF2B5EF4-FFF2-40B4-BE49-F238E27FC236}">
                <a16:creationId xmlns:a16="http://schemas.microsoft.com/office/drawing/2014/main" id="{9E4D4135-D166-7C63-5710-D5B2FD2ED635}"/>
              </a:ext>
            </a:extLst>
          </p:cNvPr>
          <p:cNvSpPr txBox="1">
            <a:spLocks/>
          </p:cNvSpPr>
          <p:nvPr/>
        </p:nvSpPr>
        <p:spPr>
          <a:xfrm>
            <a:off x="201827" y="98854"/>
            <a:ext cx="11788346" cy="568411"/>
          </a:xfrm>
          <a:solidFill>
            <a:schemeClr val="accent4"/>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Research Methodology &amp; Study design</a:t>
            </a:r>
          </a:p>
        </p:txBody>
      </p:sp>
      <p:sp>
        <p:nvSpPr>
          <p:cNvPr id="7" name="TextBox 6">
            <a:extLst>
              <a:ext uri="{FF2B5EF4-FFF2-40B4-BE49-F238E27FC236}">
                <a16:creationId xmlns:a16="http://schemas.microsoft.com/office/drawing/2014/main" id="{4FE52A24-C45C-CD9D-E214-50885F5D8D1B}"/>
              </a:ext>
            </a:extLst>
          </p:cNvPr>
          <p:cNvSpPr txBox="1"/>
          <p:nvPr/>
        </p:nvSpPr>
        <p:spPr>
          <a:xfrm>
            <a:off x="425885" y="3472458"/>
            <a:ext cx="11226115" cy="30162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Methodology:</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Population-based ecological study design within repeated cross-sectional (and retrospective) framework</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For covariates, the analysis included: </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WorldClim</a:t>
            </a:r>
            <a:r>
              <a:rPr lang="en-GB" sz="1400" b="1" dirty="0">
                <a:latin typeface="Helvetica Neue" panose="02000503000000020004" pitchFamily="2" charset="0"/>
                <a:ea typeface="Helvetica Neue" panose="02000503000000020004" pitchFamily="2" charset="0"/>
                <a:cs typeface="Helvetica Neue" panose="02000503000000020004" pitchFamily="2" charset="0"/>
              </a:rPr>
              <a:t> (4.5km)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latin typeface="Helvetica Neue" panose="02000503000000020004" pitchFamily="2" charset="0"/>
                <a:ea typeface="Helvetica Neue" panose="02000503000000020004" pitchFamily="2" charset="0"/>
                <a:cs typeface="Helvetica Neue" panose="02000503000000020004" pitchFamily="2" charset="0"/>
              </a:rPr>
              <a:t>Maximum temperature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Precipitation</a:t>
            </a:r>
            <a:r>
              <a:rPr lang="en-GB" sz="1400" dirty="0">
                <a:latin typeface="Helvetica Neue" panose="02000503000000020004" pitchFamily="2" charset="0"/>
                <a:ea typeface="Helvetica Neue" panose="02000503000000020004" pitchFamily="2" charset="0"/>
                <a:cs typeface="Helvetica Neue" panose="02000503000000020004" pitchFamily="2" charset="0"/>
              </a:rPr>
              <a:t>) (monthly)</a:t>
            </a:r>
          </a:p>
          <a:p>
            <a:pPr marL="800100" lvl="1" indent="-342900">
              <a:buFont typeface="+mj-lt"/>
              <a:buAutoNum type="arabicParenR"/>
            </a:pPr>
            <a:r>
              <a:rPr lang="en-GB" sz="1400" b="1" dirty="0">
                <a:latin typeface="Helvetica Neue" panose="02000503000000020004" pitchFamily="2" charset="0"/>
                <a:ea typeface="Helvetica Neue" panose="02000503000000020004" pitchFamily="2" charset="0"/>
                <a:cs typeface="Helvetica Neue" panose="02000503000000020004" pitchFamily="2" charset="0"/>
              </a:rPr>
              <a:t>MOD18A1.061 Terra Vegetation Indices 16-Day Global 500m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compute neighbourhood levels of vegetation based on the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NDVI</a:t>
            </a:r>
            <a:r>
              <a:rPr lang="en-GB" sz="1400" dirty="0">
                <a:latin typeface="Helvetica Neue" panose="02000503000000020004" pitchFamily="2" charset="0"/>
                <a:ea typeface="Helvetica Neue" panose="02000503000000020004" pitchFamily="2" charset="0"/>
                <a:cs typeface="Helvetica Neue" panose="02000503000000020004" pitchFamily="2" charset="0"/>
              </a:rPr>
              <a:t> metrics (monthly)</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Worldpop.org</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extract rasters for urbanisation (which contains binary grids) to compute the fraction of surface that is urbanised for neighbourhoods (yearly).</a:t>
            </a:r>
          </a:p>
          <a:p>
            <a:pPr marL="800100" lvl="1" indent="-342900">
              <a:buFont typeface="+mj-lt"/>
              <a:buAutoNum type="arabicParen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Spatial risk model with Intrinsic Conditional Autoregressive (ICAR) Model</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applied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Bayesian updating</a:t>
            </a:r>
            <a:r>
              <a:rPr lang="en-GB" sz="1400" dirty="0">
                <a:latin typeface="Helvetica Neue" panose="02000503000000020004" pitchFamily="2" charset="0"/>
                <a:ea typeface="Helvetica Neue" panose="02000503000000020004" pitchFamily="2" charset="0"/>
                <a:cs typeface="Helvetica Neue" panose="02000503000000020004" pitchFamily="2" charset="0"/>
              </a:rPr>
              <a:t> to derive new global coefficients for covariates for each LIRA survey, as well as neighbourhood-specific relative risk estimates.</a:t>
            </a:r>
          </a:p>
        </p:txBody>
      </p:sp>
      <p:sp>
        <p:nvSpPr>
          <p:cNvPr id="8" name="Slide Number Placeholder 3">
            <a:extLst>
              <a:ext uri="{FF2B5EF4-FFF2-40B4-BE49-F238E27FC236}">
                <a16:creationId xmlns:a16="http://schemas.microsoft.com/office/drawing/2014/main" id="{AEEF2B8E-86EC-13DA-4ACF-B5B36065F10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07E718B4-0077-6BFD-1555-5EEBBAC664CC}"/>
              </a:ext>
            </a:extLst>
          </p:cNvPr>
          <p:cNvSpPr/>
          <p:nvPr/>
        </p:nvSpPr>
        <p:spPr>
          <a:xfrm>
            <a:off x="7451124" y="1087395"/>
            <a:ext cx="2708877" cy="2341605"/>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5A0E50CF-D156-2317-E5CE-BB513C4F499E}"/>
              </a:ext>
            </a:extLst>
          </p:cNvPr>
          <p:cNvSpPr txBox="1"/>
          <p:nvPr/>
        </p:nvSpPr>
        <p:spPr>
          <a:xfrm>
            <a:off x="10267200" y="1746696"/>
            <a:ext cx="1857600" cy="1015663"/>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Using these 6 snapshots demonstrate the application. This is a repeated cross-sectional framework</a:t>
            </a:r>
          </a:p>
        </p:txBody>
      </p:sp>
    </p:spTree>
    <p:extLst>
      <p:ext uri="{BB962C8B-B14F-4D97-AF65-F5344CB8AC3E}">
        <p14:creationId xmlns:p14="http://schemas.microsoft.com/office/powerpoint/2010/main" val="333590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417363" cy="98398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𝜌</m:t>
                        </m:r>
                      </m:e>
                    </m:rad>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p>
            </p:txBody>
          </p:sp>
        </mc:Choice>
        <mc:Fallback>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417363" cy="983987"/>
              </a:xfrm>
              <a:prstGeom prst="rect">
                <a:avLst/>
              </a:prstGeom>
              <a:blipFill>
                <a:blip r:embed="rId3"/>
                <a:stretch>
                  <a:fillRect l="-1865" b="-27500"/>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378956"/>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infected houses in neighbourhoods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a:t>
                </a:r>
                <a14:m>
                  <m:oMath xmlns:m="http://schemas.openxmlformats.org/officeDocument/2006/math">
                    <m:r>
                      <a:rPr lang="en-GB" sz="1400" b="0" i="1" smtClean="0">
                        <a:latin typeface="Cambria Math" panose="02040503050406030204" pitchFamily="18" charset="0"/>
                        <a:ea typeface="Helvetica Neue Light" panose="02000403000000020004" pitchFamily="2" charset="0"/>
                      </a:rPr>
                      <m:t>𝑘</m:t>
                    </m:r>
                    <m:r>
                      <a:rPr lang="en-GB" sz="1400" b="0" i="1" smtClean="0">
                        <a:latin typeface="Cambria Math" panose="02040503050406030204" pitchFamily="18" charset="0"/>
                        <a:ea typeface="Helvetica Neue Light" panose="02000403000000020004" pitchFamily="2" charset="0"/>
                      </a:rPr>
                      <m:t>=4)</m:t>
                    </m:r>
                  </m:oMath>
                </a14:m>
                <a:endParaRPr lang="en-GB" sz="1400" dirty="0">
                  <a:latin typeface="Helvetica Neue Light" panose="02000403000000020004" pitchFamily="2" charset="0"/>
                  <a:ea typeface="Helvetica Neue Light" panose="02000403000000020004" pitchFamily="2" charset="0"/>
                </a:endParaRP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cases infected houses an area</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of infestation in the study area in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dirty="0">
                    <a:latin typeface="Helvetica Neue" panose="02000503000000020004" pitchFamily="2" charset="0"/>
                    <a:ea typeface="Helvetica Neue" panose="02000503000000020004" pitchFamily="2" charset="0"/>
                    <a:cs typeface="Helvetica Neue" panose="02000503000000020004" pitchFamily="2" charset="0"/>
                  </a:rPr>
                  <a:t> period</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within that </a:t>
                </a:r>
                <a:r>
                  <a:rPr lang="en-GB" sz="1400" dirty="0" err="1">
                    <a:latin typeface="Helvetica Neue Light" panose="02000403000000020004" pitchFamily="2" charset="0"/>
                    <a:ea typeface="Helvetica Neue Light" panose="02000403000000020004" pitchFamily="2" charset="0"/>
                  </a:rPr>
                  <a:t>LIRAa</a:t>
                </a:r>
                <a:r>
                  <a:rPr lang="en-GB" sz="1400" dirty="0">
                    <a:latin typeface="Helvetica Neue Light" panose="02000403000000020004" pitchFamily="2" charset="0"/>
                    <a:ea typeface="Helvetica Neue Light" panose="02000403000000020004" pitchFamily="2" charset="0"/>
                  </a:rPr>
                  <a:t> period</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infestation for entire study area</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b="0" i="1">
                        <a:latin typeface="Cambria Math" panose="02040503050406030204" pitchFamily="18" charset="0"/>
                        <a:ea typeface="Cambria Math" panose="02040503050406030204" pitchFamily="18" charset="0"/>
                      </a:rPr>
                      <m:t>𝜎</m:t>
                    </m:r>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b="0" i="1">
                                <a:latin typeface="Cambria Math" panose="02040503050406030204" pitchFamily="18" charset="0"/>
                                <a:ea typeface="Cambria Math" panose="02040503050406030204" pitchFamily="18" charset="0"/>
                              </a:rPr>
                              <m:t>1−</m:t>
                            </m:r>
                            <m:r>
                              <a:rPr lang="en-GB" sz="1400" b="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𝜃</m:t>
                    </m:r>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b="0" i="1">
                            <a:latin typeface="Cambria Math" panose="02040503050406030204" pitchFamily="18" charset="0"/>
                            <a:ea typeface="Cambria Math" panose="02040503050406030204" pitchFamily="18" charset="0"/>
                          </a:rPr>
                          <m:t>𝜌</m:t>
                        </m:r>
                      </m:e>
                    </m:rad>
                    <m:r>
                      <a:rPr lang="en-GB" sz="1400" i="1">
                        <a:latin typeface="Cambria Math" panose="02040503050406030204" pitchFamily="18" charset="0"/>
                        <a:ea typeface="Cambria Math" panose="02040503050406030204" pitchFamily="18" charset="0"/>
                      </a:rPr>
                      <m:t>𝜙</m:t>
                    </m:r>
                    <m:r>
                      <a:rPr lang="en-GB" sz="1400" b="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378956"/>
              </a:xfrm>
              <a:prstGeom prst="rect">
                <a:avLst/>
              </a:prstGeom>
              <a:blipFill>
                <a:blip r:embed="rId4"/>
                <a:stretch>
                  <a:fillRect l="-431" t="-5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EE9FCE-9481-4E48-87E8-F53DA2537432}"/>
                  </a:ext>
                </a:extLst>
              </p:cNvPr>
              <p:cNvSpPr txBox="1"/>
              <p:nvPr/>
            </p:nvSpPr>
            <p:spPr>
              <a:xfrm>
                <a:off x="160454" y="5723016"/>
                <a:ext cx="4712759" cy="96353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400" dirty="0">
                    <a:latin typeface="Helvetica Neue Light" panose="02000403000000020004" pitchFamily="2" charset="0"/>
                    <a:ea typeface="Helvetica Neue Light" panose="02000403000000020004" pitchFamily="2" charset="0"/>
                  </a:rPr>
                  <a:t>Notes:</a:t>
                </a:r>
              </a:p>
              <a:p>
                <a14:m>
                  <m:oMath xmlns:m="http://schemas.openxmlformats.org/officeDocument/2006/math">
                    <m:r>
                      <m:rPr>
                        <m:sty m:val="p"/>
                      </m:rPr>
                      <a:rPr lang="en-GB" sz="1400" b="0" i="0" smtClean="0">
                        <a:latin typeface="Cambria Math" panose="02040503050406030204" pitchFamily="18" charset="0"/>
                        <a:ea typeface="Cambria Math" panose="02040503050406030204" pitchFamily="18" charset="0"/>
                      </a:rPr>
                      <m:t>exp</m:t>
                    </m:r>
                    <m:r>
                      <a:rPr lang="en-GB" sz="1400" b="0" i="1" smtClean="0">
                        <a:latin typeface="Cambria Math" panose="02040503050406030204" pitchFamily="18" charset="0"/>
                        <a:ea typeface="Cambria Math" panose="02040503050406030204" pitchFamily="18" charset="0"/>
                      </a:rPr>
                      <m:t>⁡(</m:t>
                    </m:r>
                    <m:r>
                      <a:rPr lang="en-GB" sz="140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m:t>
                    </m:r>
                  </m:oMath>
                </a14:m>
                <a:r>
                  <a:rPr lang="en-GB" sz="1400" dirty="0">
                    <a:latin typeface="Helvetica Neue Light" panose="02000403000000020004" pitchFamily="2" charset="0"/>
                    <a:ea typeface="Helvetica Neue Light" panose="02000403000000020004" pitchFamily="2" charset="0"/>
                  </a:rPr>
                  <a:t> is the overall risk ratio for study area</a:t>
                </a:r>
              </a:p>
              <a:p>
                <a14:m>
                  <m:oMath xmlns:m="http://schemas.openxmlformats.org/officeDocument/2006/math">
                    <m:r>
                      <m:rPr>
                        <m:sty m:val="p"/>
                      </m:rPr>
                      <a:rPr lang="en-GB" sz="1400" b="0" i="0" smtClean="0">
                        <a:latin typeface="Cambria Math" panose="02040503050406030204" pitchFamily="18" charset="0"/>
                        <a:ea typeface="Cambria Math" panose="02040503050406030204" pitchFamily="18" charset="0"/>
                      </a:rPr>
                      <m:t>exp</m:t>
                    </m:r>
                    <m:r>
                      <a:rPr lang="en-GB" sz="1400" b="0" i="1" smtClean="0">
                        <a:latin typeface="Cambria Math" panose="02040503050406030204" pitchFamily="18" charset="0"/>
                        <a:ea typeface="Cambria Math" panose="02040503050406030204" pitchFamily="18" charset="0"/>
                      </a:rPr>
                      <m:t>⁡(</m:t>
                    </m:r>
                    <m:r>
                      <a:rPr lang="en-GB" sz="140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m:t>
                    </m:r>
                  </m:oMath>
                </a14:m>
                <a:r>
                  <a:rPr lang="en-GB" sz="1400" dirty="0">
                    <a:latin typeface="Helvetica Neue Light" panose="02000403000000020004" pitchFamily="2" charset="0"/>
                    <a:ea typeface="Helvetica Neue Light" panose="02000403000000020004" pitchFamily="2" charset="0"/>
                  </a:rPr>
                  <a:t> is the overall risk ratio for coefficient</a:t>
                </a:r>
              </a:p>
              <a:p>
                <a14:m>
                  <m:oMath xmlns:m="http://schemas.openxmlformats.org/officeDocument/2006/math">
                    <m:r>
                      <m:rPr>
                        <m:sty m:val="p"/>
                      </m:rPr>
                      <a:rPr lang="en-GB" sz="1400" b="0" i="0" smtClean="0">
                        <a:latin typeface="Cambria Math" panose="02040503050406030204" pitchFamily="18" charset="0"/>
                        <a:ea typeface="Helvetica Neue Light" panose="02000403000000020004" pitchFamily="2" charset="0"/>
                      </a:rPr>
                      <m:t>exp</m:t>
                    </m:r>
                    <m:r>
                      <a:rPr lang="en-GB" sz="1400" b="0" i="1" smtClean="0">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rPr>
                      <m:t>+</m:t>
                    </m:r>
                    <m:nary>
                      <m:naryPr>
                        <m:chr m:val="∑"/>
                        <m:subHide m:val="on"/>
                        <m:supHide m:val="on"/>
                        <m:ctrlPr>
                          <a:rPr lang="en-GB" sz="1400" i="1">
                            <a:latin typeface="Cambria Math" panose="02040503050406030204" pitchFamily="18" charset="0"/>
                          </a:rPr>
                        </m:ctrlPr>
                      </m:naryPr>
                      <m:sub/>
                      <m:sup/>
                      <m:e>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rPr>
                              <m:t>𝑘</m:t>
                            </m:r>
                          </m:sub>
                        </m:sSub>
                      </m:e>
                    </m:nary>
                    <m:sSub>
                      <m:sSubPr>
                        <m:ctrlPr>
                          <a:rPr lang="en-GB" sz="1400" i="1">
                            <a:latin typeface="Cambria Math" panose="02040503050406030204" pitchFamily="18" charset="0"/>
                          </a:rPr>
                        </m:ctrlPr>
                      </m:sSubPr>
                      <m:e>
                        <m:r>
                          <a:rPr lang="en-GB" sz="1400" i="1">
                            <a:latin typeface="Cambria Math" panose="02040503050406030204" pitchFamily="18" charset="0"/>
                          </a:rPr>
                          <m:t>𝑋</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𝑘</m:t>
                        </m:r>
                      </m:sub>
                    </m:sSub>
                    <m:r>
                      <a:rPr lang="en-GB" sz="1400" i="1">
                        <a:latin typeface="Cambria Math" panose="02040503050406030204" pitchFamily="18" charset="0"/>
                      </a:rPr>
                      <m:t>+</m:t>
                    </m:r>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i="1">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Helvetica Neue Light" panose="02000403000000020004" pitchFamily="2" charset="0"/>
                      </a:rPr>
                      <m:t>)</m:t>
                    </m:r>
                  </m:oMath>
                </a14:m>
                <a:r>
                  <a:rPr lang="en-GB" sz="1400" dirty="0">
                    <a:latin typeface="Helvetica Neue Light" panose="02000403000000020004" pitchFamily="2" charset="0"/>
                    <a:ea typeface="Helvetica Neue Light" panose="02000403000000020004" pitchFamily="2" charset="0"/>
                  </a:rPr>
                  <a:t> is risk ratio for each area</a:t>
                </a:r>
              </a:p>
            </p:txBody>
          </p:sp>
        </mc:Choice>
        <mc:Fallback xmlns="">
          <p:sp>
            <p:nvSpPr>
              <p:cNvPr id="14" name="TextBox 13">
                <a:extLst>
                  <a:ext uri="{FF2B5EF4-FFF2-40B4-BE49-F238E27FC236}">
                    <a16:creationId xmlns:a16="http://schemas.microsoft.com/office/drawing/2014/main" id="{81EE9FCE-9481-4E48-87E8-F53DA2537432}"/>
                  </a:ext>
                </a:extLst>
              </p:cNvPr>
              <p:cNvSpPr txBox="1">
                <a:spLocks noRot="1" noChangeAspect="1" noMove="1" noResize="1" noEditPoints="1" noAdjustHandles="1" noChangeArrowheads="1" noChangeShapeType="1" noTextEdit="1"/>
              </p:cNvSpPr>
              <p:nvPr/>
            </p:nvSpPr>
            <p:spPr>
              <a:xfrm>
                <a:off x="160454" y="5723016"/>
                <a:ext cx="4712759" cy="963534"/>
              </a:xfrm>
              <a:prstGeom prst="rect">
                <a:avLst/>
              </a:prstGeom>
              <a:blipFill>
                <a:blip r:embed="rId5"/>
                <a:stretch>
                  <a:fillRect l="-269" t="-1282" b="-50000"/>
                </a:stretch>
              </a:blipFill>
              <a:ln>
                <a:solidFill>
                  <a:schemeClr val="accent1">
                    <a:lumMod val="40000"/>
                    <a:lumOff val="60000"/>
                  </a:schemeClr>
                </a:solidFill>
              </a:ln>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modelling and updating [1]</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is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and unstructured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417363" cy="1077218"/>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norm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b="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𝜌</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beta</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0.5, 0.5</m:t>
                        </m:r>
                      </m:e>
                    </m:d>
                  </m:oMath>
                </a14:m>
                <a:endParaRPr lang="en-GB" sz="1400" i="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0" dirty="0">
                    <a:ea typeface="Cambria Math" panose="02040503050406030204" pitchFamily="18" charset="0"/>
                    <a:cs typeface="Helvetica Neue" panose="02000503000000020004" pitchFamily="2"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cs typeface="Helvetica Neue" panose="02000503000000020004" pitchFamily="2" charset="0"/>
                      </a:rPr>
                      <m:t>𝜙</m:t>
                    </m:r>
                    <m:r>
                      <a:rPr lang="en-GB" sz="1400" b="0" i="1" smtClean="0">
                        <a:latin typeface="Cambria Math" panose="02040503050406030204" pitchFamily="18" charset="0"/>
                        <a:ea typeface="Cambria Math" panose="02040503050406030204" pitchFamily="18" charset="0"/>
                        <a:cs typeface="Helvetica Neue" panose="02000503000000020004" pitchFamily="2" charset="0"/>
                      </a:rPr>
                      <m:t>~ </m:t>
                    </m:r>
                    <m:r>
                      <m:rPr>
                        <m:sty m:val="p"/>
                      </m:rPr>
                      <a:rPr lang="en-GB" sz="1400" b="0" i="0" smtClean="0">
                        <a:latin typeface="Cambria Math" panose="02040503050406030204" pitchFamily="18" charset="0"/>
                        <a:ea typeface="Cambria Math" panose="02040503050406030204" pitchFamily="18" charset="0"/>
                        <a:cs typeface="Helvetica Neue" panose="02000503000000020004" pitchFamily="2" charset="0"/>
                      </a:rPr>
                      <m:t>ICAR</m:t>
                    </m:r>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with </a:t>
                </a:r>
                <a14:m>
                  <m:oMath xmlns:m="http://schemas.openxmlformats.org/officeDocument/2006/math">
                    <m:r>
                      <m:rPr>
                        <m:sty m:val="p"/>
                      </m:rPr>
                      <a:rPr lang="en-GB" sz="1400" b="0" i="0" smtClean="0">
                        <a:latin typeface="Cambria Math" panose="02040503050406030204" pitchFamily="18" charset="0"/>
                        <a:ea typeface="Helvetica Neue" panose="02000503000000020004" pitchFamily="2" charset="0"/>
                        <a:cs typeface="Helvetica Neue" panose="02000503000000020004" pitchFamily="2" charset="0"/>
                      </a:rPr>
                      <m:t>norm</m:t>
                    </m:r>
                    <m:r>
                      <a:rPr lang="en-GB" sz="1400" b="0" i="1" smtClean="0">
                        <a:latin typeface="Cambria Math" panose="02040503050406030204" pitchFamily="18" charset="0"/>
                        <a:ea typeface="Helvetica Neue" panose="02000503000000020004" pitchFamily="2" charset="0"/>
                        <a:cs typeface="Helvetica Neue" panose="02000503000000020004" pitchFamily="2" charset="0"/>
                      </a:rPr>
                      <m:t>(0.001, 0.001∗</m:t>
                    </m:r>
                    <m:r>
                      <m:rPr>
                        <m:sty m:val="p"/>
                      </m:rPr>
                      <a:rPr lang="en-GB" sz="1400" b="0" i="0" smtClean="0">
                        <a:latin typeface="Cambria Math" panose="02040503050406030204" pitchFamily="18" charset="0"/>
                        <a:ea typeface="Helvetica Neue" panose="02000503000000020004" pitchFamily="2" charset="0"/>
                        <a:cs typeface="Helvetica Neue" panose="02000503000000020004" pitchFamily="2" charset="0"/>
                      </a:rPr>
                      <m:t>N</m:t>
                    </m:r>
                    <m:r>
                      <a:rPr lang="en-GB" sz="1400" b="0" i="1" smtClean="0">
                        <a:latin typeface="Cambria Math" panose="02040503050406030204" pitchFamily="18" charset="0"/>
                        <a:ea typeface="Helvetica Neue" panose="02000503000000020004" pitchFamily="2" charset="0"/>
                        <a:cs typeface="Helvetica Neue" panose="02000503000000020004" pitchFamily="2"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417363" cy="1077218"/>
              </a:xfrm>
              <a:prstGeom prst="rect">
                <a:avLst/>
              </a:prstGeom>
              <a:blipFill>
                <a:blip r:embed="rId6"/>
                <a:stretch>
                  <a:fillRect t="-1149" b="-8046"/>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78523" y="4620262"/>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61760" y="4928039"/>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61760" y="4928039"/>
                <a:ext cx="5335661" cy="307777"/>
              </a:xfrm>
              <a:prstGeom prst="rect">
                <a:avLst/>
              </a:prstGeom>
              <a:blipFill>
                <a:blip r:embed="rId7"/>
                <a:stretch>
                  <a:fillRect l="-475" t="-7692" b="-153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095EEBA-26A4-05F5-6932-27834E87E204}"/>
                  </a:ext>
                </a:extLst>
              </p:cNvPr>
              <p:cNvSpPr txBox="1"/>
              <p:nvPr/>
            </p:nvSpPr>
            <p:spPr>
              <a:xfrm>
                <a:off x="6400799" y="5327330"/>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xmlns="">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400799" y="5327330"/>
                <a:ext cx="5417363" cy="307777"/>
              </a:xfrm>
              <a:prstGeom prst="rect">
                <a:avLst/>
              </a:prstGeom>
              <a:blipFill>
                <a:blip r:embed="rId8"/>
                <a:stretch>
                  <a:fillRect b="-7692"/>
                </a:stretch>
              </a:blipFill>
              <a:ln>
                <a:solidFill>
                  <a:schemeClr val="accent1"/>
                </a:solid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p:sp>
        <p:nvSpPr>
          <p:cNvPr id="5" name="TextBox 4">
            <a:extLst>
              <a:ext uri="{FF2B5EF4-FFF2-40B4-BE49-F238E27FC236}">
                <a16:creationId xmlns:a16="http://schemas.microsoft.com/office/drawing/2014/main" id="{76598374-A502-0D91-1EB0-2371792FCA59}"/>
              </a:ext>
            </a:extLst>
          </p:cNvPr>
          <p:cNvSpPr txBox="1"/>
          <p:nvPr/>
        </p:nvSpPr>
        <p:spPr>
          <a:xfrm>
            <a:off x="6078523" y="5783471"/>
            <a:ext cx="5722162"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New models with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dirty="0">
                <a:latin typeface="Helvetica Neue" panose="02000503000000020004" pitchFamily="2" charset="0"/>
                <a:ea typeface="Helvetica Neue" panose="02000503000000020004" pitchFamily="2" charset="0"/>
                <a:cs typeface="Helvetica Neue" panose="02000503000000020004" pitchFamily="2" charset="0"/>
              </a:rPr>
              <a:t> data that follows are updated, this is procedure is known as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Bayesian updating</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Slide Number Placeholder 3">
            <a:extLst>
              <a:ext uri="{FF2B5EF4-FFF2-40B4-BE49-F238E27FC236}">
                <a16:creationId xmlns:a16="http://schemas.microsoft.com/office/drawing/2014/main" id="{774B9A1D-9612-D5A0-19FD-274F0264ABA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69622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modelling and updating [2]</a:t>
            </a:r>
          </a:p>
        </p:txBody>
      </p:sp>
      <p:sp>
        <p:nvSpPr>
          <p:cNvPr id="12" name="TextBox 11">
            <a:extLst>
              <a:ext uri="{FF2B5EF4-FFF2-40B4-BE49-F238E27FC236}">
                <a16:creationId xmlns:a16="http://schemas.microsoft.com/office/drawing/2014/main" id="{AF7B11E0-F0D4-331D-40C3-523866EEF16B}"/>
              </a:ext>
            </a:extLst>
          </p:cNvPr>
          <p:cNvSpPr txBox="1"/>
          <p:nvPr/>
        </p:nvSpPr>
        <p:spPr>
          <a:xfrm>
            <a:off x="0" y="796467"/>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[Step 1] Stan code</a:t>
            </a:r>
          </a:p>
        </p:txBody>
      </p:sp>
      <p:sp>
        <p:nvSpPr>
          <p:cNvPr id="3" name="TextBox 2">
            <a:extLst>
              <a:ext uri="{FF2B5EF4-FFF2-40B4-BE49-F238E27FC236}">
                <a16:creationId xmlns:a16="http://schemas.microsoft.com/office/drawing/2014/main" id="{F5A8F52C-5C39-46C9-5CAA-A2E3C4BA82B1}"/>
              </a:ext>
            </a:extLst>
          </p:cNvPr>
          <p:cNvSpPr txBox="1"/>
          <p:nvPr/>
        </p:nvSpPr>
        <p:spPr>
          <a:xfrm>
            <a:off x="0" y="1182755"/>
            <a:ext cx="5399999" cy="3631763"/>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data {</a:t>
            </a:r>
          </a:p>
          <a:p>
            <a:r>
              <a:rPr lang="en-GB" sz="1000" dirty="0">
                <a:latin typeface="Arial" panose="020B0604020202020204" pitchFamily="34" charset="0"/>
                <a:cs typeface="Arial" panose="020B0604020202020204" pitchFamily="34" charset="0"/>
              </a:rPr>
              <a:t>  int&lt;lower=0&gt; N; </a:t>
            </a:r>
          </a:p>
          <a:p>
            <a:r>
              <a:rPr lang="en-GB" sz="1000" dirty="0">
                <a:latin typeface="Arial" panose="020B0604020202020204" pitchFamily="34" charset="0"/>
                <a:cs typeface="Arial" panose="020B0604020202020204" pitchFamily="34" charset="0"/>
              </a:rPr>
              <a:t>  int&lt;lower=0&gt;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node1;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node2; </a:t>
            </a:r>
          </a:p>
          <a:p>
            <a:r>
              <a:rPr lang="en-GB" sz="1000" dirty="0">
                <a:latin typeface="Arial" panose="020B0604020202020204" pitchFamily="34" charset="0"/>
                <a:cs typeface="Arial" panose="020B0604020202020204" pitchFamily="34" charset="0"/>
              </a:rPr>
              <a:t>  array[N] int&lt;lower=0&gt; Y; </a:t>
            </a:r>
          </a:p>
          <a:p>
            <a:r>
              <a:rPr lang="en-GB" sz="1000" dirty="0">
                <a:latin typeface="Arial" panose="020B0604020202020204" pitchFamily="34" charset="0"/>
                <a:cs typeface="Arial" panose="020B0604020202020204" pitchFamily="34" charset="0"/>
              </a:rPr>
              <a:t>  vector&lt;lower=1&gt;[N] Offset; </a:t>
            </a:r>
          </a:p>
          <a:p>
            <a:r>
              <a:rPr lang="en-GB" sz="1000" dirty="0">
                <a:latin typeface="Arial" panose="020B0604020202020204" pitchFamily="34" charset="0"/>
                <a:cs typeface="Arial" panose="020B0604020202020204" pitchFamily="34" charset="0"/>
              </a:rPr>
              <a:t>  int&lt;lower=1&gt; K;           </a:t>
            </a:r>
          </a:p>
          <a:p>
            <a:r>
              <a:rPr lang="en-GB" sz="1000" dirty="0">
                <a:latin typeface="Arial" panose="020B0604020202020204" pitchFamily="34" charset="0"/>
                <a:cs typeface="Arial" panose="020B0604020202020204" pitchFamily="34" charset="0"/>
              </a:rPr>
              <a:t>  matrix[N, K] X;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transformed data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log(Offset);</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parameters {</a:t>
            </a:r>
          </a:p>
          <a:p>
            <a:r>
              <a:rPr lang="en-GB" sz="1000" dirty="0">
                <a:latin typeface="Arial" panose="020B0604020202020204" pitchFamily="34" charset="0"/>
                <a:cs typeface="Arial" panose="020B0604020202020204" pitchFamily="34" charset="0"/>
              </a:rPr>
              <a:t>  real alpha;                                      // intercept</a:t>
            </a:r>
          </a:p>
          <a:p>
            <a:r>
              <a:rPr lang="en-GB" sz="1000" dirty="0">
                <a:latin typeface="Arial" panose="020B0604020202020204" pitchFamily="34" charset="0"/>
                <a:cs typeface="Arial" panose="020B0604020202020204" pitchFamily="34" charset="0"/>
              </a:rPr>
              <a:t>  vector[K] beta;                                // covariates</a:t>
            </a:r>
          </a:p>
          <a:p>
            <a:r>
              <a:rPr lang="en-GB" sz="1000" dirty="0">
                <a:latin typeface="Arial" panose="020B0604020202020204" pitchFamily="34" charset="0"/>
                <a:cs typeface="Arial" panose="020B0604020202020204" pitchFamily="34" charset="0"/>
              </a:rPr>
              <a:t>  real&lt;lower=0&gt; sigma;                    // overall standard deviation</a:t>
            </a:r>
          </a:p>
          <a:p>
            <a:r>
              <a:rPr lang="en-GB" sz="1000" dirty="0">
                <a:latin typeface="Arial" panose="020B0604020202020204" pitchFamily="34" charset="0"/>
                <a:cs typeface="Arial" panose="020B0604020202020204" pitchFamily="34" charset="0"/>
              </a:rPr>
              <a:t>  real&lt;lower=0, upper=1&gt; rho;         // proportion unstructured vs. spatially structured variance</a:t>
            </a:r>
          </a:p>
          <a:p>
            <a:r>
              <a:rPr lang="en-GB" sz="1000" dirty="0">
                <a:latin typeface="Arial" panose="020B0604020202020204" pitchFamily="34" charset="0"/>
                <a:cs typeface="Arial" panose="020B0604020202020204" pitchFamily="34" charset="0"/>
              </a:rPr>
              <a:t>  vector[N] theta;                              // unstructured random effects (heterogeneous)</a:t>
            </a:r>
          </a:p>
          <a:p>
            <a:r>
              <a:rPr lang="en-GB" sz="1000" dirty="0">
                <a:latin typeface="Arial" panose="020B0604020202020204" pitchFamily="34" charset="0"/>
                <a:cs typeface="Arial" panose="020B0604020202020204" pitchFamily="34" charset="0"/>
              </a:rPr>
              <a:t>  vector[N] phi;                                 // spatial random effects</a:t>
            </a:r>
          </a:p>
          <a:p>
            <a:r>
              <a:rPr lang="en-GB" sz="1000" dirty="0">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934853E4-58DD-7B10-01DC-794AEB646268}"/>
              </a:ext>
            </a:extLst>
          </p:cNvPr>
          <p:cNvSpPr txBox="1"/>
          <p:nvPr/>
        </p:nvSpPr>
        <p:spPr>
          <a:xfrm>
            <a:off x="5500292" y="1192218"/>
            <a:ext cx="6370800" cy="3785652"/>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transformed parameters {</a:t>
            </a:r>
          </a:p>
          <a:p>
            <a:r>
              <a:rPr lang="en-GB" sz="1000" dirty="0">
                <a:latin typeface="Arial" panose="020B0604020202020204" pitchFamily="34" charset="0"/>
                <a:cs typeface="Arial" panose="020B0604020202020204" pitchFamily="34" charset="0"/>
              </a:rPr>
              <a:t>  vector[N] combined; </a:t>
            </a:r>
          </a:p>
          <a:p>
            <a:r>
              <a:rPr lang="en-GB" sz="1000" dirty="0">
                <a:latin typeface="Arial" panose="020B0604020202020204" pitchFamily="34" charset="0"/>
                <a:cs typeface="Arial" panose="020B0604020202020204" pitchFamily="34" charset="0"/>
              </a:rPr>
              <a:t>  combined = sqrt(1 - rho) * theta + sqrt(rho) * phi;</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model {</a:t>
            </a:r>
          </a:p>
          <a:p>
            <a:r>
              <a:rPr lang="en-GB" sz="1000" dirty="0">
                <a:latin typeface="Arial" panose="020B0604020202020204" pitchFamily="34" charset="0"/>
                <a:cs typeface="Arial" panose="020B0604020202020204" pitchFamily="34" charset="0"/>
              </a:rPr>
              <a:t>  Y ~ </a:t>
            </a:r>
            <a:r>
              <a:rPr lang="en-GB" sz="1000" dirty="0" err="1">
                <a:latin typeface="Arial" panose="020B0604020202020204" pitchFamily="34" charset="0"/>
                <a:cs typeface="Arial" panose="020B0604020202020204" pitchFamily="34" charset="0"/>
              </a:rPr>
              <a:t>poisson_log</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alpha + X * beta + combined * sigma);</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alpha ~ normal(0.0, 1.0);                                                        // prior for alpha: weakly informative</a:t>
            </a:r>
          </a:p>
          <a:p>
            <a:r>
              <a:rPr lang="en-GB" sz="1000" dirty="0">
                <a:latin typeface="Arial" panose="020B0604020202020204" pitchFamily="34" charset="0"/>
                <a:cs typeface="Arial" panose="020B0604020202020204" pitchFamily="34" charset="0"/>
              </a:rPr>
              <a:t>  beta ~ normal(0.0, 1.0);                                                          // prior for betas: weakly informative</a:t>
            </a:r>
          </a:p>
          <a:p>
            <a:r>
              <a:rPr lang="en-GB" sz="1000" dirty="0">
                <a:latin typeface="Arial" panose="020B0604020202020204" pitchFamily="34" charset="0"/>
                <a:cs typeface="Arial" panose="020B0604020202020204" pitchFamily="34" charset="0"/>
              </a:rPr>
              <a:t>  theta ~ normal(0.0, 1.0);                                                         // prior for theta: weakly informative</a:t>
            </a:r>
          </a:p>
          <a:p>
            <a:r>
              <a:rPr lang="en-GB" sz="1000" dirty="0">
                <a:latin typeface="Arial" panose="020B0604020202020204" pitchFamily="34" charset="0"/>
                <a:cs typeface="Arial" panose="020B0604020202020204" pitchFamily="34" charset="0"/>
              </a:rPr>
              <a:t>  sigma ~ normal(0.0, 1.0);                                                       // prior for sigma: weakly informative</a:t>
            </a:r>
          </a:p>
          <a:p>
            <a:r>
              <a:rPr lang="en-GB" sz="1000" dirty="0">
                <a:latin typeface="Arial" panose="020B0604020202020204" pitchFamily="34" charset="0"/>
                <a:cs typeface="Arial" panose="020B0604020202020204" pitchFamily="34" charset="0"/>
              </a:rPr>
              <a:t>  rho ~ beta(0.5, 0.5);                                                                // prior for rho: pulled for literature</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target += -0.5 * </a:t>
            </a:r>
            <a:r>
              <a:rPr lang="en-GB" sz="1000" dirty="0" err="1">
                <a:latin typeface="Arial" panose="020B0604020202020204" pitchFamily="34" charset="0"/>
                <a:cs typeface="Arial" panose="020B0604020202020204" pitchFamily="34" charset="0"/>
              </a:rPr>
              <a:t>dot_self</a:t>
            </a:r>
            <a:r>
              <a:rPr lang="en-GB" sz="1000" dirty="0">
                <a:latin typeface="Arial" panose="020B0604020202020204" pitchFamily="34" charset="0"/>
                <a:cs typeface="Arial" panose="020B0604020202020204" pitchFamily="34" charset="0"/>
              </a:rPr>
              <a:t>(phi[node1] - phi[node2]);</a:t>
            </a:r>
          </a:p>
          <a:p>
            <a:r>
              <a:rPr lang="en-GB" sz="1000" dirty="0">
                <a:latin typeface="Arial" panose="020B0604020202020204" pitchFamily="34" charset="0"/>
                <a:cs typeface="Arial" panose="020B0604020202020204" pitchFamily="34" charset="0"/>
              </a:rPr>
              <a:t>  sum(phi) ~ normal(0, 0.001 * N);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generated quantities {</a:t>
            </a:r>
          </a:p>
          <a:p>
            <a:r>
              <a:rPr lang="en-GB" sz="1000" dirty="0">
                <a:latin typeface="Arial" panose="020B0604020202020204" pitchFamily="34" charset="0"/>
                <a:cs typeface="Arial" panose="020B0604020202020204" pitchFamily="34" charset="0"/>
              </a:rPr>
              <a:t>  vector[N] eta = alpha + X * beta + combined * sigma;  // compute eta and exponentiate into mu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rr_mu</a:t>
            </a:r>
            <a:r>
              <a:rPr lang="en-GB" sz="1000" dirty="0">
                <a:latin typeface="Arial" panose="020B0604020202020204" pitchFamily="34" charset="0"/>
                <a:cs typeface="Arial" panose="020B0604020202020204" pitchFamily="34" charset="0"/>
              </a:rPr>
              <a:t> = exp(eta);                                           // output the neighbourhood-specific relative risks in mu</a:t>
            </a:r>
          </a:p>
          <a:p>
            <a:r>
              <a:rPr lang="en-GB" sz="1000" dirty="0">
                <a:latin typeface="Arial" panose="020B0604020202020204" pitchFamily="34" charset="0"/>
                <a:cs typeface="Arial" panose="020B0604020202020204" pitchFamily="34" charset="0"/>
              </a:rPr>
              <a:t>  vector[K] </a:t>
            </a:r>
            <a:r>
              <a:rPr lang="en-GB" sz="1000" dirty="0" err="1">
                <a:latin typeface="Arial" panose="020B0604020202020204" pitchFamily="34" charset="0"/>
                <a:cs typeface="Arial" panose="020B0604020202020204" pitchFamily="34" charset="0"/>
              </a:rPr>
              <a:t>rr_beta</a:t>
            </a:r>
            <a:r>
              <a:rPr lang="en-GB" sz="1000" dirty="0">
                <a:latin typeface="Arial" panose="020B0604020202020204" pitchFamily="34" charset="0"/>
                <a:cs typeface="Arial" panose="020B0604020202020204" pitchFamily="34" charset="0"/>
              </a:rPr>
              <a:t> = exp(beta);                                       // output the risk ratios for each coefficient</a:t>
            </a:r>
          </a:p>
          <a:p>
            <a:r>
              <a:rPr lang="en-GB" sz="1000" dirty="0">
                <a:latin typeface="Arial" panose="020B0604020202020204" pitchFamily="34" charset="0"/>
                <a:cs typeface="Arial" panose="020B0604020202020204" pitchFamily="34" charset="0"/>
              </a:rPr>
              <a:t>  real </a:t>
            </a:r>
            <a:r>
              <a:rPr lang="en-GB" sz="1000" dirty="0" err="1">
                <a:latin typeface="Arial" panose="020B0604020202020204" pitchFamily="34" charset="0"/>
                <a:cs typeface="Arial" panose="020B0604020202020204" pitchFamily="34" charset="0"/>
              </a:rPr>
              <a:t>rr_alpha</a:t>
            </a:r>
            <a:r>
              <a:rPr lang="en-GB" sz="1000" dirty="0">
                <a:latin typeface="Arial" panose="020B0604020202020204" pitchFamily="34" charset="0"/>
                <a:cs typeface="Arial" panose="020B0604020202020204" pitchFamily="34" charset="0"/>
              </a:rPr>
              <a:t> = exp(alpha);                                            // output the risk ratios for the intercept</a:t>
            </a:r>
          </a:p>
          <a:p>
            <a:r>
              <a:rPr lang="en-GB" sz="1000" dirty="0">
                <a:latin typeface="Arial" panose="020B0604020202020204" pitchFamily="34" charset="0"/>
                <a:cs typeface="Arial" panose="020B0604020202020204" pitchFamily="34" charset="0"/>
              </a:rPr>
              <a:t>}</a:t>
            </a:r>
          </a:p>
        </p:txBody>
      </p:sp>
      <p:sp>
        <p:nvSpPr>
          <p:cNvPr id="2" name="TextBox 1">
            <a:extLst>
              <a:ext uri="{FF2B5EF4-FFF2-40B4-BE49-F238E27FC236}">
                <a16:creationId xmlns:a16="http://schemas.microsoft.com/office/drawing/2014/main" id="{EE2C452A-2604-A327-79D9-5CC015D99605}"/>
              </a:ext>
            </a:extLst>
          </p:cNvPr>
          <p:cNvSpPr txBox="1"/>
          <p:nvPr/>
        </p:nvSpPr>
        <p:spPr>
          <a:xfrm>
            <a:off x="8870731" y="5092742"/>
            <a:ext cx="3139788" cy="738664"/>
          </a:xfrm>
          <a:prstGeom prst="rect">
            <a:avLst/>
          </a:prstGeom>
          <a:solidFill>
            <a:schemeClr val="accent1"/>
          </a:solid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 We use this code to run the model for the first time on the initial dataset to get our baseline results</a:t>
            </a:r>
          </a:p>
        </p:txBody>
      </p:sp>
      <p:sp>
        <p:nvSpPr>
          <p:cNvPr id="7" name="TextBox 6">
            <a:extLst>
              <a:ext uri="{FF2B5EF4-FFF2-40B4-BE49-F238E27FC236}">
                <a16:creationId xmlns:a16="http://schemas.microsoft.com/office/drawing/2014/main" id="{8025DC8B-A500-F895-8158-E0BC5A600A0E}"/>
              </a:ext>
            </a:extLst>
          </p:cNvPr>
          <p:cNvSpPr txBox="1"/>
          <p:nvPr/>
        </p:nvSpPr>
        <p:spPr>
          <a:xfrm>
            <a:off x="0" y="4908076"/>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[Step 2] RStudio code</a:t>
            </a:r>
          </a:p>
        </p:txBody>
      </p:sp>
      <p:sp>
        <p:nvSpPr>
          <p:cNvPr id="8" name="TextBox 7">
            <a:extLst>
              <a:ext uri="{FF2B5EF4-FFF2-40B4-BE49-F238E27FC236}">
                <a16:creationId xmlns:a16="http://schemas.microsoft.com/office/drawing/2014/main" id="{6B8651B8-E3DD-F3D0-FA7D-9CE2CA16EB24}"/>
              </a:ext>
            </a:extLst>
          </p:cNvPr>
          <p:cNvSpPr txBox="1"/>
          <p:nvPr/>
        </p:nvSpPr>
        <p:spPr>
          <a:xfrm>
            <a:off x="59476" y="5245925"/>
            <a:ext cx="11098924" cy="1631216"/>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 Create that initial dataset</a:t>
            </a:r>
          </a:p>
          <a:p>
            <a:r>
              <a:rPr lang="en-GB" sz="1000" dirty="0">
                <a:latin typeface="Arial" panose="020B0604020202020204" pitchFamily="34" charset="0"/>
                <a:cs typeface="Arial" panose="020B0604020202020204" pitchFamily="34" charset="0"/>
              </a:rPr>
              <a:t>Lira2016_1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==2016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==1,]</a:t>
            </a:r>
          </a:p>
          <a:p>
            <a:r>
              <a:rPr lang="en-GB" sz="1000" dirty="0">
                <a:latin typeface="Arial" panose="020B0604020202020204" pitchFamily="34" charset="0"/>
                <a:cs typeface="Arial" panose="020B0604020202020204" pitchFamily="34" charset="0"/>
              </a:rPr>
              <a:t>y=Lira2016_1$InfestedNum</a:t>
            </a:r>
          </a:p>
          <a:p>
            <a:r>
              <a:rPr lang="en-GB" sz="1000" dirty="0">
                <a:latin typeface="Arial" panose="020B0604020202020204" pitchFamily="34" charset="0"/>
                <a:cs typeface="Arial" panose="020B0604020202020204" pitchFamily="34" charset="0"/>
              </a:rPr>
              <a:t>x=Lira2016_1[,c(11,12,13,15)]</a:t>
            </a:r>
          </a:p>
          <a:p>
            <a:r>
              <a:rPr lang="en-GB" sz="1000" dirty="0">
                <a:latin typeface="Arial" panose="020B0604020202020204" pitchFamily="34" charset="0"/>
                <a:cs typeface="Arial" panose="020B0604020202020204" pitchFamily="34" charset="0"/>
              </a:rPr>
              <a:t>e=Lira2016_1$Expected</a:t>
            </a:r>
          </a:p>
          <a:p>
            <a:endParaRPr lang="en-GB" sz="1000" dirty="0">
              <a:latin typeface="Arial" panose="020B0604020202020204" pitchFamily="34" charset="0"/>
              <a:cs typeface="Arial" panose="020B0604020202020204" pitchFamily="34" charset="0"/>
            </a:endParaRPr>
          </a:p>
          <a:p>
            <a:r>
              <a:rPr lang="en-GB" sz="1000" dirty="0" err="1">
                <a:latin typeface="Arial" panose="020B0604020202020204" pitchFamily="34" charset="0"/>
                <a:cs typeface="Arial" panose="020B0604020202020204" pitchFamily="34" charset="0"/>
              </a:rPr>
              <a:t>stan.dataset.baseline</a:t>
            </a:r>
            <a:r>
              <a:rPr lang="en-GB" sz="1000" dirty="0">
                <a:latin typeface="Arial" panose="020B0604020202020204" pitchFamily="34" charset="0"/>
                <a:cs typeface="Arial" panose="020B0604020202020204" pitchFamily="34" charset="0"/>
              </a:rPr>
              <a:t> &lt;- list(N=n,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node1=nod1, node2=nod2, Y=y, X=x, K=length(x), Offset=e)</a:t>
            </a:r>
          </a:p>
          <a:p>
            <a:endParaRPr lang="en-GB" sz="1000" dirty="0">
              <a:latin typeface="Arial" panose="020B0604020202020204" pitchFamily="34" charset="0"/>
              <a:cs typeface="Arial" panose="020B0604020202020204" pitchFamily="34" charset="0"/>
            </a:endParaRPr>
          </a:p>
          <a:p>
            <a:r>
              <a:rPr lang="en-GB" sz="1000" dirty="0" err="1">
                <a:latin typeface="Arial" panose="020B0604020202020204" pitchFamily="34" charset="0"/>
                <a:cs typeface="Arial" panose="020B0604020202020204" pitchFamily="34" charset="0"/>
              </a:rPr>
              <a:t>Bayesian.model.baseline</a:t>
            </a:r>
            <a:r>
              <a:rPr lang="en-GB" sz="1000" dirty="0">
                <a:latin typeface="Arial" panose="020B0604020202020204" pitchFamily="34" charset="0"/>
                <a:cs typeface="Arial" panose="020B0604020202020204" pitchFamily="34" charset="0"/>
              </a:rPr>
              <a:t> &lt;- stan("Stan model </a:t>
            </a:r>
            <a:r>
              <a:rPr lang="en-GB" sz="1000" dirty="0" err="1">
                <a:latin typeface="Arial" panose="020B0604020202020204" pitchFamily="34" charset="0"/>
                <a:cs typeface="Arial" panose="020B0604020202020204" pitchFamily="34" charset="0"/>
              </a:rPr>
              <a:t>file.stan</a:t>
            </a:r>
            <a:r>
              <a:rPr lang="en-GB" sz="1000" dirty="0">
                <a:latin typeface="Arial" panose="020B0604020202020204" pitchFamily="34" charset="0"/>
                <a:cs typeface="Arial" panose="020B0604020202020204" pitchFamily="34" charset="0"/>
              </a:rPr>
              <a:t>",  data=</a:t>
            </a:r>
            <a:r>
              <a:rPr lang="en-GB" sz="1000" dirty="0" err="1">
                <a:latin typeface="Arial" panose="020B0604020202020204" pitchFamily="34" charset="0"/>
                <a:cs typeface="Arial" panose="020B0604020202020204" pitchFamily="34" charset="0"/>
              </a:rPr>
              <a:t>stan.dataset.baseline</a:t>
            </a:r>
            <a:r>
              <a:rPr lang="en-GB" sz="1000" dirty="0">
                <a:latin typeface="Arial" panose="020B0604020202020204" pitchFamily="34" charset="0"/>
                <a:cs typeface="Arial" panose="020B0604020202020204" pitchFamily="34" charset="0"/>
              </a:rPr>
              <a:t>, </a:t>
            </a:r>
            <a:r>
              <a:rPr lang="en-GB" sz="1000" dirty="0" err="1">
                <a:latin typeface="Arial" panose="020B0604020202020204" pitchFamily="34" charset="0"/>
                <a:cs typeface="Arial" panose="020B0604020202020204" pitchFamily="34" charset="0"/>
              </a:rPr>
              <a:t>iter</a:t>
            </a:r>
            <a:r>
              <a:rPr lang="en-GB" sz="1000" dirty="0">
                <a:latin typeface="Arial" panose="020B0604020202020204" pitchFamily="34" charset="0"/>
                <a:cs typeface="Arial" panose="020B0604020202020204" pitchFamily="34" charset="0"/>
              </a:rPr>
              <a:t>=60000, chains=6, control = list(</a:t>
            </a:r>
            <a:r>
              <a:rPr lang="en-GB" sz="1000" dirty="0" err="1">
                <a:latin typeface="Arial" panose="020B0604020202020204" pitchFamily="34" charset="0"/>
                <a:cs typeface="Arial" panose="020B0604020202020204" pitchFamily="34" charset="0"/>
              </a:rPr>
              <a:t>max_treedepth</a:t>
            </a:r>
            <a:r>
              <a:rPr lang="en-GB" sz="1000" dirty="0">
                <a:latin typeface="Arial" panose="020B0604020202020204" pitchFamily="34" charset="0"/>
                <a:cs typeface="Arial" panose="020B0604020202020204" pitchFamily="34" charset="0"/>
              </a:rPr>
              <a:t> = 12), verbose = FALSE, seed = 72182605)</a:t>
            </a:r>
          </a:p>
          <a:p>
            <a:r>
              <a:rPr lang="en-GB" sz="1000" dirty="0">
                <a:latin typeface="Arial" panose="020B0604020202020204" pitchFamily="34" charset="0"/>
                <a:cs typeface="Arial" panose="020B0604020202020204" pitchFamily="34" charset="0"/>
              </a:rPr>
              <a:t># extract the results for tables and map</a:t>
            </a:r>
          </a:p>
        </p:txBody>
      </p:sp>
      <p:sp>
        <p:nvSpPr>
          <p:cNvPr id="9" name="Slide Number Placeholder 3">
            <a:extLst>
              <a:ext uri="{FF2B5EF4-FFF2-40B4-BE49-F238E27FC236}">
                <a16:creationId xmlns:a16="http://schemas.microsoft.com/office/drawing/2014/main" id="{CD1FA6F0-2AB2-770F-C6B2-5D5C0B5749C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14257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C8CDEB1A-F589-F491-056B-27E2B64EFFE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2FD6F124-45EB-D40F-E442-8308399F0100}"/>
              </a:ext>
            </a:extLst>
          </p:cNvPr>
          <p:cNvSpPr txBox="1"/>
          <p:nvPr/>
        </p:nvSpPr>
        <p:spPr>
          <a:xfrm>
            <a:off x="170965" y="860347"/>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[Step 3] RStudio code</a:t>
            </a:r>
          </a:p>
        </p:txBody>
      </p:sp>
      <p:sp>
        <p:nvSpPr>
          <p:cNvPr id="4" name="TextBox 3">
            <a:extLst>
              <a:ext uri="{FF2B5EF4-FFF2-40B4-BE49-F238E27FC236}">
                <a16:creationId xmlns:a16="http://schemas.microsoft.com/office/drawing/2014/main" id="{D4F952B4-92C7-F3C0-C350-472067C6C49B}"/>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modelling and updating [3]</a:t>
            </a:r>
          </a:p>
        </p:txBody>
      </p:sp>
      <p:sp>
        <p:nvSpPr>
          <p:cNvPr id="5" name="TextBox 4">
            <a:extLst>
              <a:ext uri="{FF2B5EF4-FFF2-40B4-BE49-F238E27FC236}">
                <a16:creationId xmlns:a16="http://schemas.microsoft.com/office/drawing/2014/main" id="{624304EF-DC96-723C-4E3E-7933D39A8F9A}"/>
              </a:ext>
            </a:extLst>
          </p:cNvPr>
          <p:cNvSpPr txBox="1"/>
          <p:nvPr/>
        </p:nvSpPr>
        <p:spPr>
          <a:xfrm>
            <a:off x="170965" y="1229679"/>
            <a:ext cx="11098924" cy="5170646"/>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 create the subsequent datasets for the updating</a:t>
            </a:r>
          </a:p>
          <a:p>
            <a:r>
              <a:rPr lang="en-GB" sz="1000" dirty="0">
                <a:latin typeface="Arial" panose="020B0604020202020204" pitchFamily="34" charset="0"/>
                <a:cs typeface="Arial" panose="020B0604020202020204" pitchFamily="34" charset="0"/>
              </a:rPr>
              <a:t>Lira2016_2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==2016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==2,]</a:t>
            </a:r>
          </a:p>
          <a:p>
            <a:r>
              <a:rPr lang="en-GB" sz="1000" dirty="0">
                <a:latin typeface="Arial" panose="020B0604020202020204" pitchFamily="34" charset="0"/>
                <a:cs typeface="Arial" panose="020B0604020202020204" pitchFamily="34" charset="0"/>
              </a:rPr>
              <a:t>Lira2016_3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==2016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==3,]</a:t>
            </a:r>
          </a:p>
          <a:p>
            <a:r>
              <a:rPr lang="en-GB" sz="1000" dirty="0">
                <a:latin typeface="Arial" panose="020B0604020202020204" pitchFamily="34" charset="0"/>
                <a:cs typeface="Arial" panose="020B0604020202020204" pitchFamily="34" charset="0"/>
              </a:rPr>
              <a:t>Lira2017_1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==2017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==1,]</a:t>
            </a:r>
          </a:p>
          <a:p>
            <a:r>
              <a:rPr lang="en-GB" sz="1000" dirty="0">
                <a:latin typeface="Arial" panose="020B0604020202020204" pitchFamily="34" charset="0"/>
                <a:cs typeface="Arial" panose="020B0604020202020204" pitchFamily="34" charset="0"/>
              </a:rPr>
              <a:t>Lira2017_2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==2017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==2,]</a:t>
            </a:r>
          </a:p>
          <a:p>
            <a:r>
              <a:rPr lang="en-GB" sz="1000" dirty="0">
                <a:latin typeface="Arial" panose="020B0604020202020204" pitchFamily="34" charset="0"/>
                <a:cs typeface="Arial" panose="020B0604020202020204" pitchFamily="34" charset="0"/>
              </a:rPr>
              <a:t>Lira2017_3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==2017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==3,]</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for Lira2016_2</a:t>
            </a:r>
          </a:p>
          <a:p>
            <a:r>
              <a:rPr lang="en-GB" sz="1000" dirty="0">
                <a:latin typeface="Arial" panose="020B0604020202020204" pitchFamily="34" charset="0"/>
                <a:cs typeface="Arial" panose="020B0604020202020204" pitchFamily="34" charset="0"/>
              </a:rPr>
              <a:t>y=Lira2016_2$InfestedNum</a:t>
            </a:r>
          </a:p>
          <a:p>
            <a:r>
              <a:rPr lang="en-GB" sz="1000" dirty="0">
                <a:latin typeface="Arial" panose="020B0604020202020204" pitchFamily="34" charset="0"/>
                <a:cs typeface="Arial" panose="020B0604020202020204" pitchFamily="34" charset="0"/>
              </a:rPr>
              <a:t>x=Lira2016_2[,c(11,12,13,15)]</a:t>
            </a:r>
          </a:p>
          <a:p>
            <a:r>
              <a:rPr lang="en-GB" sz="1000" dirty="0">
                <a:latin typeface="Arial" panose="020B0604020202020204" pitchFamily="34" charset="0"/>
                <a:cs typeface="Arial" panose="020B0604020202020204" pitchFamily="34" charset="0"/>
              </a:rPr>
              <a:t>e=Lira2016_2$Expected</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stan.dataset.update1 &lt;- list(N=n,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node1=nod1, node2=nod2, Y=y, X=x, K=length(x), Offset=e)</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apply updating to next dataset based on posterior estimates from last model</a:t>
            </a:r>
          </a:p>
          <a:p>
            <a:r>
              <a:rPr lang="en-GB" sz="1000" dirty="0">
                <a:latin typeface="Arial" panose="020B0604020202020204" pitchFamily="34" charset="0"/>
                <a:cs typeface="Arial" panose="020B0604020202020204" pitchFamily="34" charset="0"/>
              </a:rPr>
              <a:t>Bayesian.model.update1 = stan(fit=</a:t>
            </a:r>
            <a:r>
              <a:rPr lang="en-GB" sz="1000" b="1" dirty="0" err="1">
                <a:highlight>
                  <a:srgbClr val="D6D6D6"/>
                </a:highlight>
                <a:latin typeface="Arial" panose="020B0604020202020204" pitchFamily="34" charset="0"/>
                <a:cs typeface="Arial" panose="020B0604020202020204" pitchFamily="34" charset="0"/>
              </a:rPr>
              <a:t>Bayesian.model.baseline</a:t>
            </a:r>
            <a:r>
              <a:rPr lang="en-GB" sz="1000" dirty="0">
                <a:latin typeface="Arial" panose="020B0604020202020204" pitchFamily="34" charset="0"/>
                <a:cs typeface="Arial" panose="020B0604020202020204" pitchFamily="34" charset="0"/>
              </a:rPr>
              <a:t>,  data=</a:t>
            </a:r>
            <a:r>
              <a:rPr lang="en-GB" sz="1000" b="1" dirty="0">
                <a:highlight>
                  <a:srgbClr val="D6D6D6"/>
                </a:highlight>
                <a:latin typeface="Arial" panose="020B0604020202020204" pitchFamily="34" charset="0"/>
                <a:cs typeface="Arial" panose="020B0604020202020204" pitchFamily="34" charset="0"/>
              </a:rPr>
              <a:t>stan.dataset.update1</a:t>
            </a:r>
            <a:r>
              <a:rPr lang="en-GB" sz="1000" dirty="0">
                <a:latin typeface="Arial" panose="020B0604020202020204" pitchFamily="34" charset="0"/>
                <a:cs typeface="Arial" panose="020B0604020202020204" pitchFamily="34" charset="0"/>
              </a:rPr>
              <a:t>, </a:t>
            </a:r>
            <a:r>
              <a:rPr lang="en-GB" sz="1000" dirty="0" err="1">
                <a:latin typeface="Arial" panose="020B0604020202020204" pitchFamily="34" charset="0"/>
                <a:cs typeface="Arial" panose="020B0604020202020204" pitchFamily="34" charset="0"/>
              </a:rPr>
              <a:t>iter</a:t>
            </a:r>
            <a:r>
              <a:rPr lang="en-GB" sz="1000" dirty="0">
                <a:latin typeface="Arial" panose="020B0604020202020204" pitchFamily="34" charset="0"/>
                <a:cs typeface="Arial" panose="020B0604020202020204" pitchFamily="34" charset="0"/>
              </a:rPr>
              <a:t>=60000, chains=6, control = list(</a:t>
            </a:r>
            <a:r>
              <a:rPr lang="en-GB" sz="1000" dirty="0" err="1">
                <a:latin typeface="Arial" panose="020B0604020202020204" pitchFamily="34" charset="0"/>
                <a:cs typeface="Arial" panose="020B0604020202020204" pitchFamily="34" charset="0"/>
              </a:rPr>
              <a:t>max_treedepth</a:t>
            </a:r>
            <a:r>
              <a:rPr lang="en-GB" sz="1000" dirty="0">
                <a:latin typeface="Arial" panose="020B0604020202020204" pitchFamily="34" charset="0"/>
                <a:cs typeface="Arial" panose="020B0604020202020204" pitchFamily="34" charset="0"/>
              </a:rPr>
              <a:t> = 12), verbose = FALSE, seed = 72182605)</a:t>
            </a:r>
          </a:p>
          <a:p>
            <a:r>
              <a:rPr lang="en-GB" sz="1000" dirty="0">
                <a:latin typeface="Arial" panose="020B0604020202020204" pitchFamily="34" charset="0"/>
                <a:cs typeface="Arial" panose="020B0604020202020204" pitchFamily="34" charset="0"/>
              </a:rPr>
              <a:t># extract the results for tables and map</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REPEAT</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for Lira2016_3</a:t>
            </a:r>
          </a:p>
          <a:p>
            <a:r>
              <a:rPr lang="en-GB" sz="1000" dirty="0">
                <a:latin typeface="Arial" panose="020B0604020202020204" pitchFamily="34" charset="0"/>
                <a:cs typeface="Arial" panose="020B0604020202020204" pitchFamily="34" charset="0"/>
              </a:rPr>
              <a:t>y=Lira2016_3$InfestedNum</a:t>
            </a:r>
          </a:p>
          <a:p>
            <a:r>
              <a:rPr lang="en-GB" sz="1000" dirty="0">
                <a:latin typeface="Arial" panose="020B0604020202020204" pitchFamily="34" charset="0"/>
                <a:cs typeface="Arial" panose="020B0604020202020204" pitchFamily="34" charset="0"/>
              </a:rPr>
              <a:t>x=Lira2016_3[,c(11,12,13,15)]</a:t>
            </a:r>
          </a:p>
          <a:p>
            <a:r>
              <a:rPr lang="en-GB" sz="1000" dirty="0">
                <a:latin typeface="Arial" panose="020B0604020202020204" pitchFamily="34" charset="0"/>
                <a:cs typeface="Arial" panose="020B0604020202020204" pitchFamily="34" charset="0"/>
              </a:rPr>
              <a:t>e=Lira2016_3$Expected</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stan.dataset.update2 &lt;- list(N=n,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node1=nod1, node2=nod2, Y=y, X=x, K=length(x), Offset=e)</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again, apply updating to next dataset based on posterior estimates from last model</a:t>
            </a:r>
          </a:p>
          <a:p>
            <a:r>
              <a:rPr lang="en-GB" sz="1000" dirty="0">
                <a:latin typeface="Arial" panose="020B0604020202020204" pitchFamily="34" charset="0"/>
                <a:cs typeface="Arial" panose="020B0604020202020204" pitchFamily="34" charset="0"/>
              </a:rPr>
              <a:t>Bayesian.model.update2 = stan(fit=</a:t>
            </a:r>
            <a:r>
              <a:rPr lang="en-GB" sz="1000" b="1" dirty="0">
                <a:highlight>
                  <a:srgbClr val="D6D6D6"/>
                </a:highlight>
                <a:latin typeface="Arial" panose="020B0604020202020204" pitchFamily="34" charset="0"/>
                <a:cs typeface="Arial" panose="020B0604020202020204" pitchFamily="34" charset="0"/>
              </a:rPr>
              <a:t>Bayesian.model.update1</a:t>
            </a:r>
            <a:r>
              <a:rPr lang="en-GB" sz="1000" dirty="0">
                <a:latin typeface="Arial" panose="020B0604020202020204" pitchFamily="34" charset="0"/>
                <a:cs typeface="Arial" panose="020B0604020202020204" pitchFamily="34" charset="0"/>
              </a:rPr>
              <a:t>,  data=</a:t>
            </a:r>
            <a:r>
              <a:rPr lang="en-GB" sz="1000" b="1" dirty="0">
                <a:highlight>
                  <a:srgbClr val="D6D6D6"/>
                </a:highlight>
                <a:latin typeface="Arial" panose="020B0604020202020204" pitchFamily="34" charset="0"/>
                <a:cs typeface="Arial" panose="020B0604020202020204" pitchFamily="34" charset="0"/>
              </a:rPr>
              <a:t>stan.dataset.update2</a:t>
            </a:r>
            <a:r>
              <a:rPr lang="en-GB" sz="1000" dirty="0">
                <a:latin typeface="Arial" panose="020B0604020202020204" pitchFamily="34" charset="0"/>
                <a:cs typeface="Arial" panose="020B0604020202020204" pitchFamily="34" charset="0"/>
              </a:rPr>
              <a:t>, </a:t>
            </a:r>
            <a:r>
              <a:rPr lang="en-GB" sz="1000" dirty="0" err="1">
                <a:latin typeface="Arial" panose="020B0604020202020204" pitchFamily="34" charset="0"/>
                <a:cs typeface="Arial" panose="020B0604020202020204" pitchFamily="34" charset="0"/>
              </a:rPr>
              <a:t>iter</a:t>
            </a:r>
            <a:r>
              <a:rPr lang="en-GB" sz="1000" dirty="0">
                <a:latin typeface="Arial" panose="020B0604020202020204" pitchFamily="34" charset="0"/>
                <a:cs typeface="Arial" panose="020B0604020202020204" pitchFamily="34" charset="0"/>
              </a:rPr>
              <a:t>=60000, chains=6, control = list(</a:t>
            </a:r>
            <a:r>
              <a:rPr lang="en-GB" sz="1000" dirty="0" err="1">
                <a:latin typeface="Arial" panose="020B0604020202020204" pitchFamily="34" charset="0"/>
                <a:cs typeface="Arial" panose="020B0604020202020204" pitchFamily="34" charset="0"/>
              </a:rPr>
              <a:t>max_treedepth</a:t>
            </a:r>
            <a:r>
              <a:rPr lang="en-GB" sz="1000" dirty="0">
                <a:latin typeface="Arial" panose="020B0604020202020204" pitchFamily="34" charset="0"/>
                <a:cs typeface="Arial" panose="020B0604020202020204" pitchFamily="34" charset="0"/>
              </a:rPr>
              <a:t> = 12), verbose = FALSE, seed = 72182605)</a:t>
            </a:r>
          </a:p>
          <a:p>
            <a:r>
              <a:rPr lang="en-GB" sz="1000" dirty="0">
                <a:latin typeface="Arial" panose="020B0604020202020204" pitchFamily="34" charset="0"/>
                <a:cs typeface="Arial" panose="020B0604020202020204" pitchFamily="34" charset="0"/>
              </a:rPr>
              <a:t># extract the results for tables and map</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RINSE AND REPEAT UNTIL ALL DATASETS ARE COMPLETED</a:t>
            </a:r>
          </a:p>
        </p:txBody>
      </p:sp>
    </p:spTree>
    <p:extLst>
      <p:ext uri="{BB962C8B-B14F-4D97-AF65-F5344CB8AC3E}">
        <p14:creationId xmlns:p14="http://schemas.microsoft.com/office/powerpoint/2010/main" val="423070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3B5B9415-1A92-AE79-A403-1E5DCE4DDDC2}"/>
              </a:ext>
            </a:extLst>
          </p:cNvPr>
          <p:cNvPicPr>
            <a:picLocks noChangeAspect="1"/>
          </p:cNvPicPr>
          <p:nvPr/>
        </p:nvPicPr>
        <p:blipFill>
          <a:blip r:embed="rId3"/>
          <a:stretch>
            <a:fillRect/>
          </a:stretch>
        </p:blipFill>
        <p:spPr>
          <a:xfrm>
            <a:off x="453071" y="1348397"/>
            <a:ext cx="11285857" cy="3775375"/>
          </a:xfrm>
          <a:prstGeom prst="rect">
            <a:avLst/>
          </a:prstGeom>
        </p:spPr>
      </p:pic>
      <p:sp>
        <p:nvSpPr>
          <p:cNvPr id="6" name="TextBox 5">
            <a:extLst>
              <a:ext uri="{FF2B5EF4-FFF2-40B4-BE49-F238E27FC236}">
                <a16:creationId xmlns:a16="http://schemas.microsoft.com/office/drawing/2014/main" id="{87021F92-A964-E0D4-C0EA-E9C989D40D90}"/>
              </a:ext>
            </a:extLst>
          </p:cNvPr>
          <p:cNvSpPr txBox="1"/>
          <p:nvPr/>
        </p:nvSpPr>
        <p:spPr>
          <a:xfrm>
            <a:off x="453071" y="468084"/>
            <a:ext cx="114959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results illustrates the overall association between environmental, climate and anthropogenic factors and risk of infestation in Campina Grande. </a:t>
            </a:r>
          </a:p>
        </p:txBody>
      </p:sp>
      <p:sp>
        <p:nvSpPr>
          <p:cNvPr id="7" name="TextBox 6">
            <a:extLst>
              <a:ext uri="{FF2B5EF4-FFF2-40B4-BE49-F238E27FC236}">
                <a16:creationId xmlns:a16="http://schemas.microsoft.com/office/drawing/2014/main" id="{0267807A-E0DF-A69D-8F52-C450370D9728}"/>
              </a:ext>
            </a:extLst>
          </p:cNvPr>
          <p:cNvSpPr txBox="1"/>
          <p:nvPr/>
        </p:nvSpPr>
        <p:spPr>
          <a:xfrm>
            <a:off x="453071" y="5357754"/>
            <a:ext cx="114959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RR: Relative risks</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Pr</a:t>
            </a:r>
            <a:r>
              <a:rPr lang="en-GB" b="1" dirty="0">
                <a:latin typeface="Helvetica Neue" panose="02000503000000020004" pitchFamily="2" charset="0"/>
                <a:ea typeface="Helvetica Neue" panose="02000503000000020004" pitchFamily="2" charset="0"/>
                <a:cs typeface="Helvetica Neue" panose="02000503000000020004" pitchFamily="2" charset="0"/>
              </a:rPr>
              <a:t>(RR &gt; 1): Exceedance probabilities (the probability that RR being greater than 1)  </a:t>
            </a:r>
          </a:p>
        </p:txBody>
      </p:sp>
      <p:sp>
        <p:nvSpPr>
          <p:cNvPr id="3" name="TextBox 2">
            <a:extLst>
              <a:ext uri="{FF2B5EF4-FFF2-40B4-BE49-F238E27FC236}">
                <a16:creationId xmlns:a16="http://schemas.microsoft.com/office/drawing/2014/main" id="{71A2CAF9-28F2-2698-D5A4-762462AE4045}"/>
              </a:ext>
            </a:extLst>
          </p:cNvPr>
          <p:cNvSpPr txBox="1"/>
          <p:nvPr/>
        </p:nvSpPr>
        <p:spPr>
          <a:xfrm>
            <a:off x="2827216" y="1366268"/>
            <a:ext cx="2197788" cy="246221"/>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Baseline</a:t>
            </a:r>
          </a:p>
        </p:txBody>
      </p:sp>
      <p:sp>
        <p:nvSpPr>
          <p:cNvPr id="4" name="TextBox 3">
            <a:extLst>
              <a:ext uri="{FF2B5EF4-FFF2-40B4-BE49-F238E27FC236}">
                <a16:creationId xmlns:a16="http://schemas.microsoft.com/office/drawing/2014/main" id="{358D987E-C498-0C14-8B63-E92E3195EDE2}"/>
              </a:ext>
            </a:extLst>
          </p:cNvPr>
          <p:cNvSpPr txBox="1"/>
          <p:nvPr/>
        </p:nvSpPr>
        <p:spPr>
          <a:xfrm>
            <a:off x="6148549" y="1366268"/>
            <a:ext cx="2192534" cy="246221"/>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Updated from 2016’s </a:t>
            </a:r>
            <a:r>
              <a:rPr lang="en-GB" sz="10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000" b="1" dirty="0">
                <a:latin typeface="Helvetica Neue" panose="02000503000000020004" pitchFamily="2" charset="0"/>
                <a:ea typeface="Helvetica Neue" panose="02000503000000020004" pitchFamily="2" charset="0"/>
                <a:cs typeface="Helvetica Neue" panose="02000503000000020004" pitchFamily="2" charset="0"/>
              </a:rPr>
              <a:t> 1</a:t>
            </a:r>
          </a:p>
        </p:txBody>
      </p:sp>
      <p:sp>
        <p:nvSpPr>
          <p:cNvPr id="9" name="TextBox 8">
            <a:extLst>
              <a:ext uri="{FF2B5EF4-FFF2-40B4-BE49-F238E27FC236}">
                <a16:creationId xmlns:a16="http://schemas.microsoft.com/office/drawing/2014/main" id="{76DE2DCD-AD08-68AD-D5AD-475862F69D4E}"/>
              </a:ext>
            </a:extLst>
          </p:cNvPr>
          <p:cNvSpPr txBox="1"/>
          <p:nvPr/>
        </p:nvSpPr>
        <p:spPr>
          <a:xfrm>
            <a:off x="9464628" y="1366268"/>
            <a:ext cx="2192534" cy="246221"/>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Updated from 2016’s </a:t>
            </a:r>
            <a:r>
              <a:rPr lang="en-GB" sz="10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000" b="1" dirty="0">
                <a:latin typeface="Helvetica Neue" panose="02000503000000020004" pitchFamily="2" charset="0"/>
                <a:ea typeface="Helvetica Neue" panose="02000503000000020004" pitchFamily="2" charset="0"/>
                <a:cs typeface="Helvetica Neue" panose="02000503000000020004" pitchFamily="2" charset="0"/>
              </a:rPr>
              <a:t> 1 &amp; 2</a:t>
            </a:r>
          </a:p>
        </p:txBody>
      </p:sp>
      <p:sp>
        <p:nvSpPr>
          <p:cNvPr id="10" name="TextBox 9">
            <a:extLst>
              <a:ext uri="{FF2B5EF4-FFF2-40B4-BE49-F238E27FC236}">
                <a16:creationId xmlns:a16="http://schemas.microsoft.com/office/drawing/2014/main" id="{A0C89346-A34E-8A93-3313-716CEB06B619}"/>
              </a:ext>
            </a:extLst>
          </p:cNvPr>
          <p:cNvSpPr txBox="1"/>
          <p:nvPr/>
        </p:nvSpPr>
        <p:spPr>
          <a:xfrm>
            <a:off x="2632840" y="3328973"/>
            <a:ext cx="2423763" cy="246221"/>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Updated from 2016’s </a:t>
            </a:r>
            <a:r>
              <a:rPr lang="en-GB" sz="10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000" b="1" dirty="0">
                <a:latin typeface="Helvetica Neue" panose="02000503000000020004" pitchFamily="2" charset="0"/>
                <a:ea typeface="Helvetica Neue" panose="02000503000000020004" pitchFamily="2" charset="0"/>
                <a:cs typeface="Helvetica Neue" panose="02000503000000020004" pitchFamily="2" charset="0"/>
              </a:rPr>
              <a:t> 1, 2 &amp; 3</a:t>
            </a:r>
          </a:p>
        </p:txBody>
      </p:sp>
      <p:sp>
        <p:nvSpPr>
          <p:cNvPr id="11" name="TextBox 10">
            <a:extLst>
              <a:ext uri="{FF2B5EF4-FFF2-40B4-BE49-F238E27FC236}">
                <a16:creationId xmlns:a16="http://schemas.microsoft.com/office/drawing/2014/main" id="{2FAEC14F-ABF1-32A0-F66D-58528D1C8F64}"/>
              </a:ext>
            </a:extLst>
          </p:cNvPr>
          <p:cNvSpPr txBox="1"/>
          <p:nvPr/>
        </p:nvSpPr>
        <p:spPr>
          <a:xfrm>
            <a:off x="5917320" y="5046035"/>
            <a:ext cx="2423763" cy="400110"/>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Updated from 2016’s </a:t>
            </a:r>
            <a:r>
              <a:rPr lang="en-GB" sz="10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000" b="1" dirty="0">
                <a:latin typeface="Helvetica Neue" panose="02000503000000020004" pitchFamily="2" charset="0"/>
                <a:ea typeface="Helvetica Neue" panose="02000503000000020004" pitchFamily="2" charset="0"/>
                <a:cs typeface="Helvetica Neue" panose="02000503000000020004" pitchFamily="2" charset="0"/>
              </a:rPr>
              <a:t> 1, 2 &amp; 3, and 2017’s </a:t>
            </a:r>
            <a:r>
              <a:rPr lang="en-GB" sz="10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000" b="1" dirty="0">
                <a:latin typeface="Helvetica Neue" panose="02000503000000020004" pitchFamily="2" charset="0"/>
                <a:ea typeface="Helvetica Neue" panose="02000503000000020004" pitchFamily="2" charset="0"/>
                <a:cs typeface="Helvetica Neue" panose="02000503000000020004" pitchFamily="2" charset="0"/>
              </a:rPr>
              <a:t> 1</a:t>
            </a:r>
          </a:p>
        </p:txBody>
      </p:sp>
      <p:sp>
        <p:nvSpPr>
          <p:cNvPr id="12" name="TextBox 11">
            <a:extLst>
              <a:ext uri="{FF2B5EF4-FFF2-40B4-BE49-F238E27FC236}">
                <a16:creationId xmlns:a16="http://schemas.microsoft.com/office/drawing/2014/main" id="{E53C5A5E-5DA5-61C9-ACF9-DB75044C59C5}"/>
              </a:ext>
            </a:extLst>
          </p:cNvPr>
          <p:cNvSpPr txBox="1"/>
          <p:nvPr/>
        </p:nvSpPr>
        <p:spPr>
          <a:xfrm>
            <a:off x="9233399" y="5040708"/>
            <a:ext cx="2423763" cy="400110"/>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Updated from 2016’s </a:t>
            </a:r>
            <a:r>
              <a:rPr lang="en-GB" sz="10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000" b="1" dirty="0">
                <a:latin typeface="Helvetica Neue" panose="02000503000000020004" pitchFamily="2" charset="0"/>
                <a:ea typeface="Helvetica Neue" panose="02000503000000020004" pitchFamily="2" charset="0"/>
                <a:cs typeface="Helvetica Neue" panose="02000503000000020004" pitchFamily="2" charset="0"/>
              </a:rPr>
              <a:t> 1, 2 &amp; 3, and 2017’s </a:t>
            </a:r>
            <a:r>
              <a:rPr lang="en-GB" sz="10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000" b="1" dirty="0">
                <a:latin typeface="Helvetica Neue" panose="02000503000000020004" pitchFamily="2" charset="0"/>
                <a:ea typeface="Helvetica Neue" panose="02000503000000020004" pitchFamily="2" charset="0"/>
                <a:cs typeface="Helvetica Neue" panose="02000503000000020004" pitchFamily="2" charset="0"/>
              </a:rPr>
              <a:t> 1 and 2</a:t>
            </a:r>
          </a:p>
        </p:txBody>
      </p:sp>
      <p:sp>
        <p:nvSpPr>
          <p:cNvPr id="13" name="Slide Number Placeholder 3">
            <a:extLst>
              <a:ext uri="{FF2B5EF4-FFF2-40B4-BE49-F238E27FC236}">
                <a16:creationId xmlns:a16="http://schemas.microsoft.com/office/drawing/2014/main" id="{354897A3-A7E6-361D-4563-BCC778254F8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33687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Map&#10;&#10;Description automatically generated">
            <a:extLst>
              <a:ext uri="{FF2B5EF4-FFF2-40B4-BE49-F238E27FC236}">
                <a16:creationId xmlns:a16="http://schemas.microsoft.com/office/drawing/2014/main" id="{9F676102-EE68-2748-88C3-0A6FD5362273}"/>
              </a:ext>
            </a:extLst>
          </p:cNvPr>
          <p:cNvPicPr>
            <a:picLocks noChangeAspect="1"/>
          </p:cNvPicPr>
          <p:nvPr/>
        </p:nvPicPr>
        <p:blipFill rotWithShape="1">
          <a:blip r:embed="rId2"/>
          <a:srcRect l="2940" t="16937" r="15461" b="16937"/>
          <a:stretch/>
        </p:blipFill>
        <p:spPr>
          <a:xfrm>
            <a:off x="6301946" y="1277222"/>
            <a:ext cx="4252926" cy="3504843"/>
          </a:xfrm>
          <a:prstGeom prst="rect">
            <a:avLst/>
          </a:prstGeom>
          <a:ln>
            <a:solidFill>
              <a:schemeClr val="tx1"/>
            </a:solidFill>
          </a:ln>
        </p:spPr>
      </p:pic>
      <p:pic>
        <p:nvPicPr>
          <p:cNvPr id="23" name="Picture 22" descr="Map&#10;&#10;Description automatically generated">
            <a:extLst>
              <a:ext uri="{FF2B5EF4-FFF2-40B4-BE49-F238E27FC236}">
                <a16:creationId xmlns:a16="http://schemas.microsoft.com/office/drawing/2014/main" id="{431F3DEA-9B64-1200-EBC5-A8B20D623E3C}"/>
              </a:ext>
            </a:extLst>
          </p:cNvPr>
          <p:cNvPicPr>
            <a:picLocks noChangeAspect="1"/>
          </p:cNvPicPr>
          <p:nvPr/>
        </p:nvPicPr>
        <p:blipFill rotWithShape="1">
          <a:blip r:embed="rId3"/>
          <a:srcRect l="2028" t="17272" r="15700" b="16602"/>
          <a:stretch/>
        </p:blipFill>
        <p:spPr>
          <a:xfrm>
            <a:off x="6927876" y="1759136"/>
            <a:ext cx="4287942" cy="3504843"/>
          </a:xfrm>
          <a:prstGeom prst="rect">
            <a:avLst/>
          </a:prstGeom>
          <a:ln>
            <a:solidFill>
              <a:schemeClr val="tx1"/>
            </a:solidFill>
          </a:ln>
        </p:spPr>
      </p:pic>
      <p:pic>
        <p:nvPicPr>
          <p:cNvPr id="25" name="Picture 24" descr="Map&#10;&#10;Description automatically generated">
            <a:extLst>
              <a:ext uri="{FF2B5EF4-FFF2-40B4-BE49-F238E27FC236}">
                <a16:creationId xmlns:a16="http://schemas.microsoft.com/office/drawing/2014/main" id="{5493AE3A-FD5B-BD9A-36A5-053460CFF7AE}"/>
              </a:ext>
            </a:extLst>
          </p:cNvPr>
          <p:cNvPicPr>
            <a:picLocks noChangeAspect="1"/>
          </p:cNvPicPr>
          <p:nvPr/>
        </p:nvPicPr>
        <p:blipFill rotWithShape="1">
          <a:blip r:embed="rId4"/>
          <a:srcRect l="2614" t="16707" r="15114" b="17167"/>
          <a:stretch/>
        </p:blipFill>
        <p:spPr>
          <a:xfrm>
            <a:off x="7615591" y="2241050"/>
            <a:ext cx="4287942" cy="3504843"/>
          </a:xfrm>
          <a:prstGeom prst="rect">
            <a:avLst/>
          </a:prstGeom>
          <a:ln>
            <a:solidFill>
              <a:schemeClr val="tx1"/>
            </a:solidFill>
          </a:ln>
        </p:spPr>
      </p:pic>
      <p:sp>
        <p:nvSpPr>
          <p:cNvPr id="26" name="TextBox 25">
            <a:extLst>
              <a:ext uri="{FF2B5EF4-FFF2-40B4-BE49-F238E27FC236}">
                <a16:creationId xmlns:a16="http://schemas.microsoft.com/office/drawing/2014/main" id="{802E6C81-F6F4-9486-FD7E-E90319596C54}"/>
              </a:ext>
            </a:extLst>
          </p:cNvPr>
          <p:cNvSpPr txBox="1"/>
          <p:nvPr/>
        </p:nvSpPr>
        <p:spPr>
          <a:xfrm>
            <a:off x="7553806" y="2248371"/>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3 2017</a:t>
            </a:r>
          </a:p>
        </p:txBody>
      </p:sp>
      <p:sp>
        <p:nvSpPr>
          <p:cNvPr id="27" name="TextBox 26">
            <a:extLst>
              <a:ext uri="{FF2B5EF4-FFF2-40B4-BE49-F238E27FC236}">
                <a16:creationId xmlns:a16="http://schemas.microsoft.com/office/drawing/2014/main" id="{EE055C45-AE32-CC9E-0782-BA6449CABF32}"/>
              </a:ext>
            </a:extLst>
          </p:cNvPr>
          <p:cNvSpPr txBox="1"/>
          <p:nvPr/>
        </p:nvSpPr>
        <p:spPr>
          <a:xfrm>
            <a:off x="6927876" y="1799050"/>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28" name="TextBox 27">
            <a:extLst>
              <a:ext uri="{FF2B5EF4-FFF2-40B4-BE49-F238E27FC236}">
                <a16:creationId xmlns:a16="http://schemas.microsoft.com/office/drawing/2014/main" id="{B880DC83-35B8-5816-71C0-CC1534596A31}"/>
              </a:ext>
            </a:extLst>
          </p:cNvPr>
          <p:cNvSpPr txBox="1"/>
          <p:nvPr/>
        </p:nvSpPr>
        <p:spPr>
          <a:xfrm>
            <a:off x="6301946" y="1284543"/>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1 2017</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2D00D42-DB2D-378C-714B-F131F7AE2849}"/>
                  </a:ext>
                </a:extLst>
              </p:cNvPr>
              <p:cNvSpPr txBox="1"/>
              <p:nvPr/>
            </p:nvSpPr>
            <p:spPr>
              <a:xfrm rot="21227519">
                <a:off x="5842686" y="1007203"/>
                <a:ext cx="7537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9" name="TextBox 28">
                <a:extLst>
                  <a:ext uri="{FF2B5EF4-FFF2-40B4-BE49-F238E27FC236}">
                    <a16:creationId xmlns:a16="http://schemas.microsoft.com/office/drawing/2014/main" id="{F2D00D42-DB2D-378C-714B-F131F7AE2849}"/>
                  </a:ext>
                </a:extLst>
              </p:cNvPr>
              <p:cNvSpPr txBox="1">
                <a:spLocks noRot="1" noChangeAspect="1" noMove="1" noResize="1" noEditPoints="1" noAdjustHandles="1" noChangeArrowheads="1" noChangeShapeType="1" noTextEdit="1"/>
              </p:cNvSpPr>
              <p:nvPr/>
            </p:nvSpPr>
            <p:spPr>
              <a:xfrm rot="21227519">
                <a:off x="5842686" y="1007203"/>
                <a:ext cx="753763"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44A4E21-274A-63B4-7F36-0C444C5D4AF1}"/>
                  </a:ext>
                </a:extLst>
              </p:cNvPr>
              <p:cNvSpPr txBox="1"/>
              <p:nvPr/>
            </p:nvSpPr>
            <p:spPr>
              <a:xfrm rot="21227519">
                <a:off x="5930424" y="4535613"/>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144A4E21-274A-63B4-7F36-0C444C5D4AF1}"/>
                  </a:ext>
                </a:extLst>
              </p:cNvPr>
              <p:cNvSpPr txBox="1">
                <a:spLocks noRot="1" noChangeAspect="1" noMove="1" noResize="1" noEditPoints="1" noAdjustHandles="1" noChangeArrowheads="1" noChangeShapeType="1" noTextEdit="1"/>
              </p:cNvSpPr>
              <p:nvPr/>
            </p:nvSpPr>
            <p:spPr>
              <a:xfrm rot="21227519">
                <a:off x="5930424" y="4535613"/>
                <a:ext cx="57828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4339C5-EE59-F85A-FECB-6ABB3B093857}"/>
                  </a:ext>
                </a:extLst>
              </p:cNvPr>
              <p:cNvSpPr txBox="1"/>
              <p:nvPr/>
            </p:nvSpPr>
            <p:spPr>
              <a:xfrm rot="21227519">
                <a:off x="10113823" y="1007202"/>
                <a:ext cx="7537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9F4339C5-EE59-F85A-FECB-6ABB3B093857}"/>
                  </a:ext>
                </a:extLst>
              </p:cNvPr>
              <p:cNvSpPr txBox="1">
                <a:spLocks noRot="1" noChangeAspect="1" noMove="1" noResize="1" noEditPoints="1" noAdjustHandles="1" noChangeArrowheads="1" noChangeShapeType="1" noTextEdit="1"/>
              </p:cNvSpPr>
              <p:nvPr/>
            </p:nvSpPr>
            <p:spPr>
              <a:xfrm rot="21227519">
                <a:off x="10113823" y="1007202"/>
                <a:ext cx="753763" cy="369332"/>
              </a:xfrm>
              <a:prstGeom prst="rect">
                <a:avLst/>
              </a:prstGeom>
              <a:blipFill>
                <a:blip r:embed="rId7"/>
                <a:stretch>
                  <a:fillRect/>
                </a:stretch>
              </a:blipFill>
            </p:spPr>
            <p:txBody>
              <a:bodyPr/>
              <a:lstStyle/>
              <a:p>
                <a:r>
                  <a:rPr lang="en-GB">
                    <a:noFill/>
                  </a:rPr>
                  <a:t> </a:t>
                </a:r>
              </a:p>
            </p:txBody>
          </p:sp>
        </mc:Fallback>
      </mc:AlternateContent>
      <p:pic>
        <p:nvPicPr>
          <p:cNvPr id="34" name="Picture 33" descr="Diagram&#10;&#10;Description automatically generated">
            <a:extLst>
              <a:ext uri="{FF2B5EF4-FFF2-40B4-BE49-F238E27FC236}">
                <a16:creationId xmlns:a16="http://schemas.microsoft.com/office/drawing/2014/main" id="{3709EF99-4626-913D-6F7F-5250422A1F9C}"/>
              </a:ext>
            </a:extLst>
          </p:cNvPr>
          <p:cNvPicPr>
            <a:picLocks noChangeAspect="1"/>
          </p:cNvPicPr>
          <p:nvPr/>
        </p:nvPicPr>
        <p:blipFill rotWithShape="1">
          <a:blip r:embed="rId8"/>
          <a:srcRect t="16216" r="18021" b="16974"/>
          <a:stretch/>
        </p:blipFill>
        <p:spPr>
          <a:xfrm>
            <a:off x="322668" y="1310868"/>
            <a:ext cx="4329022" cy="3587800"/>
          </a:xfrm>
          <a:prstGeom prst="rect">
            <a:avLst/>
          </a:prstGeom>
          <a:ln>
            <a:solidFill>
              <a:schemeClr val="tx1"/>
            </a:solidFill>
          </a:ln>
        </p:spPr>
      </p:pic>
      <p:pic>
        <p:nvPicPr>
          <p:cNvPr id="36" name="Picture 35" descr="Diagram, map&#10;&#10;Description automatically generated">
            <a:extLst>
              <a:ext uri="{FF2B5EF4-FFF2-40B4-BE49-F238E27FC236}">
                <a16:creationId xmlns:a16="http://schemas.microsoft.com/office/drawing/2014/main" id="{24F1A2C9-C346-8635-556A-6BE652361BCF}"/>
              </a:ext>
            </a:extLst>
          </p:cNvPr>
          <p:cNvPicPr>
            <a:picLocks noChangeAspect="1"/>
          </p:cNvPicPr>
          <p:nvPr/>
        </p:nvPicPr>
        <p:blipFill rotWithShape="1">
          <a:blip r:embed="rId9"/>
          <a:srcRect t="16543" r="18021" b="16646"/>
          <a:stretch/>
        </p:blipFill>
        <p:spPr>
          <a:xfrm>
            <a:off x="941903" y="1721484"/>
            <a:ext cx="4329022" cy="3587800"/>
          </a:xfrm>
          <a:prstGeom prst="rect">
            <a:avLst/>
          </a:prstGeom>
          <a:ln>
            <a:solidFill>
              <a:schemeClr val="tx1"/>
            </a:solidFill>
          </a:ln>
        </p:spPr>
      </p:pic>
      <p:pic>
        <p:nvPicPr>
          <p:cNvPr id="38" name="Picture 37" descr="Diagram, map&#10;&#10;Description automatically generated">
            <a:extLst>
              <a:ext uri="{FF2B5EF4-FFF2-40B4-BE49-F238E27FC236}">
                <a16:creationId xmlns:a16="http://schemas.microsoft.com/office/drawing/2014/main" id="{2BAADA6E-5D32-E8F5-9F5E-18637799AA0B}"/>
              </a:ext>
            </a:extLst>
          </p:cNvPr>
          <p:cNvPicPr>
            <a:picLocks noChangeAspect="1"/>
          </p:cNvPicPr>
          <p:nvPr/>
        </p:nvPicPr>
        <p:blipFill rotWithShape="1">
          <a:blip r:embed="rId10"/>
          <a:srcRect t="16383" r="17130" b="16807"/>
          <a:stretch/>
        </p:blipFill>
        <p:spPr>
          <a:xfrm>
            <a:off x="1629618" y="2106827"/>
            <a:ext cx="4376054" cy="3587800"/>
          </a:xfrm>
          <a:prstGeom prst="rect">
            <a:avLst/>
          </a:prstGeom>
          <a:ln>
            <a:solidFill>
              <a:schemeClr val="tx1"/>
            </a:solidFill>
          </a:ln>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F22B79C-2123-45A3-92C1-A7DBAC7D732B}"/>
                  </a:ext>
                </a:extLst>
              </p:cNvPr>
              <p:cNvSpPr txBox="1"/>
              <p:nvPr/>
            </p:nvSpPr>
            <p:spPr>
              <a:xfrm rot="21227519">
                <a:off x="-46130" y="4646826"/>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9" name="TextBox 38">
                <a:extLst>
                  <a:ext uri="{FF2B5EF4-FFF2-40B4-BE49-F238E27FC236}">
                    <a16:creationId xmlns:a16="http://schemas.microsoft.com/office/drawing/2014/main" id="{2F22B79C-2123-45A3-92C1-A7DBAC7D732B}"/>
                  </a:ext>
                </a:extLst>
              </p:cNvPr>
              <p:cNvSpPr txBox="1">
                <a:spLocks noRot="1" noChangeAspect="1" noMove="1" noResize="1" noEditPoints="1" noAdjustHandles="1" noChangeArrowheads="1" noChangeShapeType="1" noTextEdit="1"/>
              </p:cNvSpPr>
              <p:nvPr/>
            </p:nvSpPr>
            <p:spPr>
              <a:xfrm rot="21227519">
                <a:off x="-46130" y="4646826"/>
                <a:ext cx="578284" cy="36933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B87D9CA-DCDF-25D6-9F53-C00C7D0C09E3}"/>
                  </a:ext>
                </a:extLst>
              </p:cNvPr>
              <p:cNvSpPr txBox="1"/>
              <p:nvPr/>
            </p:nvSpPr>
            <p:spPr>
              <a:xfrm rot="21227519">
                <a:off x="-36975" y="1056629"/>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0" name="TextBox 39">
                <a:extLst>
                  <a:ext uri="{FF2B5EF4-FFF2-40B4-BE49-F238E27FC236}">
                    <a16:creationId xmlns:a16="http://schemas.microsoft.com/office/drawing/2014/main" id="{9B87D9CA-DCDF-25D6-9F53-C00C7D0C09E3}"/>
                  </a:ext>
                </a:extLst>
              </p:cNvPr>
              <p:cNvSpPr txBox="1">
                <a:spLocks noRot="1" noChangeAspect="1" noMove="1" noResize="1" noEditPoints="1" noAdjustHandles="1" noChangeArrowheads="1" noChangeShapeType="1" noTextEdit="1"/>
              </p:cNvSpPr>
              <p:nvPr/>
            </p:nvSpPr>
            <p:spPr>
              <a:xfrm rot="21227519">
                <a:off x="-36975" y="1056629"/>
                <a:ext cx="578284"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DA044B7-87B3-50AA-7411-FE99AEAD4903}"/>
                  </a:ext>
                </a:extLst>
              </p:cNvPr>
              <p:cNvSpPr txBox="1"/>
              <p:nvPr/>
            </p:nvSpPr>
            <p:spPr>
              <a:xfrm rot="21227519">
                <a:off x="4293634" y="1052060"/>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1" name="TextBox 40">
                <a:extLst>
                  <a:ext uri="{FF2B5EF4-FFF2-40B4-BE49-F238E27FC236}">
                    <a16:creationId xmlns:a16="http://schemas.microsoft.com/office/drawing/2014/main" id="{8DA044B7-87B3-50AA-7411-FE99AEAD4903}"/>
                  </a:ext>
                </a:extLst>
              </p:cNvPr>
              <p:cNvSpPr txBox="1">
                <a:spLocks noRot="1" noChangeAspect="1" noMove="1" noResize="1" noEditPoints="1" noAdjustHandles="1" noChangeArrowheads="1" noChangeShapeType="1" noTextEdit="1"/>
              </p:cNvSpPr>
              <p:nvPr/>
            </p:nvSpPr>
            <p:spPr>
              <a:xfrm rot="21227519">
                <a:off x="4293634" y="1052060"/>
                <a:ext cx="578284" cy="369332"/>
              </a:xfrm>
              <a:prstGeom prst="rect">
                <a:avLst/>
              </a:prstGeom>
              <a:blipFill>
                <a:blip r:embed="rId13"/>
                <a:stretch>
                  <a:fillRect/>
                </a:stretch>
              </a:blipFill>
            </p:spPr>
            <p:txBody>
              <a:bodyPr/>
              <a:lstStyle/>
              <a:p>
                <a:r>
                  <a:rPr lang="en-GB">
                    <a:noFill/>
                  </a:rPr>
                  <a:t> </a:t>
                </a:r>
              </a:p>
            </p:txBody>
          </p:sp>
        </mc:Fallback>
      </mc:AlternateContent>
      <p:sp>
        <p:nvSpPr>
          <p:cNvPr id="42" name="TextBox 41">
            <a:extLst>
              <a:ext uri="{FF2B5EF4-FFF2-40B4-BE49-F238E27FC236}">
                <a16:creationId xmlns:a16="http://schemas.microsoft.com/office/drawing/2014/main" id="{402D4E31-43AD-E397-689D-C9CAB9BB2C07}"/>
              </a:ext>
            </a:extLst>
          </p:cNvPr>
          <p:cNvSpPr txBox="1"/>
          <p:nvPr/>
        </p:nvSpPr>
        <p:spPr>
          <a:xfrm>
            <a:off x="1588429" y="2104411"/>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3 2017</a:t>
            </a:r>
          </a:p>
        </p:txBody>
      </p:sp>
      <p:sp>
        <p:nvSpPr>
          <p:cNvPr id="43" name="TextBox 42">
            <a:extLst>
              <a:ext uri="{FF2B5EF4-FFF2-40B4-BE49-F238E27FC236}">
                <a16:creationId xmlns:a16="http://schemas.microsoft.com/office/drawing/2014/main" id="{22E85005-6961-43F2-5E98-30874823E6CC}"/>
              </a:ext>
            </a:extLst>
          </p:cNvPr>
          <p:cNvSpPr txBox="1"/>
          <p:nvPr/>
        </p:nvSpPr>
        <p:spPr>
          <a:xfrm>
            <a:off x="933521" y="1730861"/>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44" name="TextBox 43">
            <a:extLst>
              <a:ext uri="{FF2B5EF4-FFF2-40B4-BE49-F238E27FC236}">
                <a16:creationId xmlns:a16="http://schemas.microsoft.com/office/drawing/2014/main" id="{2FE39252-3015-FD17-9B7F-506514A4B2FD}"/>
              </a:ext>
            </a:extLst>
          </p:cNvPr>
          <p:cNvSpPr txBox="1"/>
          <p:nvPr/>
        </p:nvSpPr>
        <p:spPr>
          <a:xfrm>
            <a:off x="278613" y="1287980"/>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1 2017</a:t>
            </a:r>
          </a:p>
        </p:txBody>
      </p:sp>
      <p:sp>
        <p:nvSpPr>
          <p:cNvPr id="45" name="TextBox 44">
            <a:extLst>
              <a:ext uri="{FF2B5EF4-FFF2-40B4-BE49-F238E27FC236}">
                <a16:creationId xmlns:a16="http://schemas.microsoft.com/office/drawing/2014/main" id="{16AF995E-17FA-574B-E683-18BF0AF8E5FC}"/>
              </a:ext>
            </a:extLst>
          </p:cNvPr>
          <p:cNvSpPr txBox="1"/>
          <p:nvPr/>
        </p:nvSpPr>
        <p:spPr>
          <a:xfrm>
            <a:off x="243012" y="136017"/>
            <a:ext cx="5416383"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Maps on the left panel illustrates the relative risk (RR) of infestation across neighbourhoods in Campina Grande </a:t>
            </a:r>
          </a:p>
        </p:txBody>
      </p:sp>
      <p:sp>
        <p:nvSpPr>
          <p:cNvPr id="46" name="TextBox 45">
            <a:extLst>
              <a:ext uri="{FF2B5EF4-FFF2-40B4-BE49-F238E27FC236}">
                <a16:creationId xmlns:a16="http://schemas.microsoft.com/office/drawing/2014/main" id="{802A9952-2229-A319-7E09-665D38D527E3}"/>
              </a:ext>
            </a:extLst>
          </p:cNvPr>
          <p:cNvSpPr txBox="1"/>
          <p:nvPr/>
        </p:nvSpPr>
        <p:spPr>
          <a:xfrm>
            <a:off x="6155430" y="154483"/>
            <a:ext cx="5416383"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Maps on the right panel illustrates which neighbourhoods in Campina Grande have RRs that are significantly “</a:t>
            </a:r>
            <a:r>
              <a:rPr lang="en-GB"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b="1" dirty="0">
                <a:latin typeface="Helvetica Neue" panose="02000503000000020004" pitchFamily="2" charset="0"/>
                <a:ea typeface="Helvetica Neue" panose="02000503000000020004" pitchFamily="2" charset="0"/>
                <a:cs typeface="Helvetica Neue" panose="02000503000000020004" pitchFamily="2" charset="0"/>
              </a:rPr>
              <a:t>” or “</a:t>
            </a: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b="1" dirty="0">
                <a:latin typeface="Helvetica Neue" panose="02000503000000020004" pitchFamily="2" charset="0"/>
                <a:ea typeface="Helvetica Neue" panose="02000503000000020004" pitchFamily="2" charset="0"/>
                <a:cs typeface="Helvetica Neue" panose="02000503000000020004" pitchFamily="2" charset="0"/>
              </a:rPr>
              <a:t>” risk</a:t>
            </a:r>
          </a:p>
        </p:txBody>
      </p:sp>
      <p:sp>
        <p:nvSpPr>
          <p:cNvPr id="47" name="TextBox 46">
            <a:extLst>
              <a:ext uri="{FF2B5EF4-FFF2-40B4-BE49-F238E27FC236}">
                <a16:creationId xmlns:a16="http://schemas.microsoft.com/office/drawing/2014/main" id="{0F4B5502-2026-080F-F8D8-DD403BA32D32}"/>
              </a:ext>
            </a:extLst>
          </p:cNvPr>
          <p:cNvSpPr txBox="1"/>
          <p:nvPr/>
        </p:nvSpPr>
        <p:spPr>
          <a:xfrm>
            <a:off x="88934" y="5918272"/>
            <a:ext cx="5735991" cy="830997"/>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RR = 1.00 (Non-significant risk)</a:t>
            </a:r>
          </a:p>
        </p:txBody>
      </p:sp>
      <p:sp>
        <p:nvSpPr>
          <p:cNvPr id="2" name="Slide Number Placeholder 3">
            <a:extLst>
              <a:ext uri="{FF2B5EF4-FFF2-40B4-BE49-F238E27FC236}">
                <a16:creationId xmlns:a16="http://schemas.microsoft.com/office/drawing/2014/main" id="{D890957A-A942-FE21-E8BF-B0E06FBDCE2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20876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993F7B2-52D8-0EDF-28DE-7F0B28E73378}"/>
              </a:ext>
            </a:extLst>
          </p:cNvPr>
          <p:cNvPicPr>
            <a:picLocks noChangeAspect="1"/>
          </p:cNvPicPr>
          <p:nvPr/>
        </p:nvPicPr>
        <p:blipFill>
          <a:blip r:embed="rId2"/>
          <a:stretch>
            <a:fillRect/>
          </a:stretch>
        </p:blipFill>
        <p:spPr>
          <a:xfrm>
            <a:off x="72241" y="951468"/>
            <a:ext cx="5595294" cy="5115696"/>
          </a:xfrm>
          <a:prstGeom prst="rect">
            <a:avLst/>
          </a:prstGeom>
          <a:ln>
            <a:solidFill>
              <a:schemeClr val="tx1"/>
            </a:solidFill>
          </a:ln>
        </p:spPr>
      </p:pic>
      <p:pic>
        <p:nvPicPr>
          <p:cNvPr id="5" name="Picture 4" descr="Map&#10;&#10;Description automatically generated">
            <a:extLst>
              <a:ext uri="{FF2B5EF4-FFF2-40B4-BE49-F238E27FC236}">
                <a16:creationId xmlns:a16="http://schemas.microsoft.com/office/drawing/2014/main" id="{1A789F8A-AD44-7381-DC9F-693C2712AAFA}"/>
              </a:ext>
            </a:extLst>
          </p:cNvPr>
          <p:cNvPicPr>
            <a:picLocks noChangeAspect="1"/>
          </p:cNvPicPr>
          <p:nvPr/>
        </p:nvPicPr>
        <p:blipFill rotWithShape="1">
          <a:blip r:embed="rId3"/>
          <a:srcRect t="16262" r="9248" b="16020"/>
          <a:stretch/>
        </p:blipFill>
        <p:spPr>
          <a:xfrm>
            <a:off x="5796991" y="951468"/>
            <a:ext cx="6213778" cy="5115696"/>
          </a:xfrm>
          <a:prstGeom prst="rect">
            <a:avLst/>
          </a:prstGeom>
          <a:ln>
            <a:solidFill>
              <a:schemeClr val="tx1"/>
            </a:solidFill>
          </a:ln>
        </p:spPr>
      </p:pic>
      <p:sp>
        <p:nvSpPr>
          <p:cNvPr id="7" name="TextBox 6">
            <a:extLst>
              <a:ext uri="{FF2B5EF4-FFF2-40B4-BE49-F238E27FC236}">
                <a16:creationId xmlns:a16="http://schemas.microsoft.com/office/drawing/2014/main" id="{E56AE34A-B490-19D0-2E3C-11AAB3F8AAF7}"/>
              </a:ext>
            </a:extLst>
          </p:cNvPr>
          <p:cNvSpPr txBox="1"/>
          <p:nvPr/>
        </p:nvSpPr>
        <p:spPr>
          <a:xfrm>
            <a:off x="72241" y="155135"/>
            <a:ext cx="5575150"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Modelling the risk trajectories and charting them across these </a:t>
            </a:r>
            <a:r>
              <a:rPr lang="en-GB"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b="1" dirty="0">
                <a:latin typeface="Helvetica Neue" panose="02000503000000020004" pitchFamily="2" charset="0"/>
                <a:ea typeface="Helvetica Neue" panose="02000503000000020004" pitchFamily="2" charset="0"/>
                <a:cs typeface="Helvetica Neue" panose="02000503000000020004" pitchFamily="2" charset="0"/>
              </a:rPr>
              <a:t> periods</a:t>
            </a:r>
          </a:p>
        </p:txBody>
      </p:sp>
      <p:sp>
        <p:nvSpPr>
          <p:cNvPr id="8" name="TextBox 7">
            <a:extLst>
              <a:ext uri="{FF2B5EF4-FFF2-40B4-BE49-F238E27FC236}">
                <a16:creationId xmlns:a16="http://schemas.microsoft.com/office/drawing/2014/main" id="{A915627B-5239-80D4-3274-E54FEB7BBF0A}"/>
              </a:ext>
            </a:extLst>
          </p:cNvPr>
          <p:cNvSpPr txBox="1"/>
          <p:nvPr/>
        </p:nvSpPr>
        <p:spPr>
          <a:xfrm>
            <a:off x="5759919" y="151708"/>
            <a:ext cx="6359840"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Profiling the neighbourhoods accordingly to examine where these significant risks of infestation are sustained</a:t>
            </a:r>
          </a:p>
        </p:txBody>
      </p:sp>
      <p:sp>
        <p:nvSpPr>
          <p:cNvPr id="2" name="Slide Number Placeholder 3">
            <a:extLst>
              <a:ext uri="{FF2B5EF4-FFF2-40B4-BE49-F238E27FC236}">
                <a16:creationId xmlns:a16="http://schemas.microsoft.com/office/drawing/2014/main" id="{6C81E3CF-B2AB-8995-DF59-FAE548C565C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077CD2CF-2020-C704-3392-F957E80C98DB}"/>
              </a:ext>
            </a:extLst>
          </p:cNvPr>
          <p:cNvSpPr txBox="1"/>
          <p:nvPr/>
        </p:nvSpPr>
        <p:spPr>
          <a:xfrm>
            <a:off x="72241" y="6327305"/>
            <a:ext cx="5407891" cy="369332"/>
          </a:xfrm>
          <a:prstGeom prst="rect">
            <a:avLst/>
          </a:prstGeom>
          <a:solidFill>
            <a:schemeClr val="accent1"/>
          </a:solid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 will show you how to pull this off in the practicals!</a:t>
            </a:r>
          </a:p>
        </p:txBody>
      </p:sp>
    </p:spTree>
    <p:extLst>
      <p:ext uri="{BB962C8B-B14F-4D97-AF65-F5344CB8AC3E}">
        <p14:creationId xmlns:p14="http://schemas.microsoft.com/office/powerpoint/2010/main" val="1813509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Temporal Models</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55928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Software for Bayesian methods beyond Stan</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451392" y="1796184"/>
            <a:ext cx="11095528" cy="830997"/>
          </a:xfrm>
          <a:prstGeom prst="rect">
            <a:avLst/>
          </a:prstGeom>
          <a:noFill/>
        </p:spPr>
        <p:txBody>
          <a:bodyPr wrap="square" rtlCol="0">
            <a:spAutoFit/>
          </a:bodyPr>
          <a:lstStyle/>
          <a:p>
            <a:pPr marL="285750" indent="-285750" algn="l">
              <a:buFont typeface="Arial" panose="020B0604020202020204" pitchFamily="34" charset="0"/>
              <a:buChar char="•"/>
            </a:pPr>
            <a:r>
              <a:rPr lang="en-GB" sz="2400" b="1" dirty="0">
                <a:latin typeface="Helvetica Neue Light" panose="02000403000000020004" pitchFamily="2" charset="0"/>
                <a:ea typeface="Helvetica Neue Light" panose="02000403000000020004" pitchFamily="2" charset="0"/>
              </a:rPr>
              <a:t>INLA (Integrated Nested Laplace Approximation) </a:t>
            </a:r>
          </a:p>
          <a:p>
            <a:pPr algn="l"/>
            <a:endParaRPr lang="en-GB" sz="24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BEBB0A1D-FC13-7245-9575-3BDCF0C13F6C}"/>
              </a:ext>
            </a:extLst>
          </p:cNvPr>
          <p:cNvSpPr txBox="1"/>
          <p:nvPr/>
        </p:nvSpPr>
        <p:spPr>
          <a:xfrm>
            <a:off x="549278" y="2636539"/>
            <a:ext cx="11191330" cy="120032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INLA allows to a perform approximate Bayesian inference in latent Gaussian models, ranging from a tonne of generalized linear (mixed) models to various spatial models (e.g., </a:t>
            </a:r>
            <a:r>
              <a:rPr lang="en-GB" sz="2400" dirty="0" err="1">
                <a:latin typeface="Helvetica Neue Light" panose="02000403000000020004" pitchFamily="2" charset="0"/>
                <a:ea typeface="Helvetica Neue Light" panose="02000403000000020004" pitchFamily="2" charset="0"/>
              </a:rPr>
              <a:t>Besag</a:t>
            </a:r>
            <a:r>
              <a:rPr lang="en-GB" sz="2400" dirty="0">
                <a:latin typeface="Helvetica Neue Light" panose="02000403000000020004" pitchFamily="2" charset="0"/>
                <a:ea typeface="Helvetica Neue Light" panose="02000403000000020004" pitchFamily="2" charset="0"/>
              </a:rPr>
              <a:t>-York-Mollie &amp; SPDEs)  </a:t>
            </a:r>
          </a:p>
        </p:txBody>
      </p:sp>
      <p:sp>
        <p:nvSpPr>
          <p:cNvPr id="5" name="TextBox 4">
            <a:extLst>
              <a:ext uri="{FF2B5EF4-FFF2-40B4-BE49-F238E27FC236}">
                <a16:creationId xmlns:a16="http://schemas.microsoft.com/office/drawing/2014/main" id="{20760513-91F5-FB4D-AD7A-3C27B0D4D487}"/>
              </a:ext>
            </a:extLst>
          </p:cNvPr>
          <p:cNvSpPr txBox="1"/>
          <p:nvPr/>
        </p:nvSpPr>
        <p:spPr>
          <a:xfrm>
            <a:off x="451392" y="4254291"/>
            <a:ext cx="11375486" cy="2215991"/>
          </a:xfrm>
          <a:prstGeom prst="rect">
            <a:avLst/>
          </a:prstGeom>
          <a:noFill/>
        </p:spPr>
        <p:txBody>
          <a:bodyPr wrap="square" rtlCol="0">
            <a:spAutoFit/>
          </a:bodyPr>
          <a:lstStyle/>
          <a:p>
            <a:pPr marL="285750" indent="-285750" algn="l">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Thanks to R-INLA Project (</a:t>
            </a:r>
            <a:r>
              <a:rPr lang="en-GB" sz="2400" dirty="0">
                <a:latin typeface="Helvetica Neue Light" panose="02000403000000020004" pitchFamily="2" charset="0"/>
                <a:ea typeface="Helvetica Neue Light" panose="02000403000000020004" pitchFamily="2" charset="0"/>
                <a:hlinkClick r:id="rId4"/>
              </a:rPr>
              <a:t>http://www.r-inla.org</a:t>
            </a:r>
            <a:r>
              <a:rPr lang="en-GB" sz="2400" dirty="0">
                <a:latin typeface="Helvetica Neue Light" panose="02000403000000020004" pitchFamily="2" charset="0"/>
                <a:ea typeface="Helvetica Neue Light" panose="02000403000000020004" pitchFamily="2" charset="0"/>
              </a:rPr>
              <a:t>) – it has made learning Bayesian modelling very easy and accessible to anyone with basic knowledge of statistics</a:t>
            </a:r>
          </a:p>
          <a:p>
            <a:pPr algn="l"/>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The codes are streamed-lined and infinitely easier to code than in Stan</a:t>
            </a:r>
          </a:p>
          <a:p>
            <a:pPr marL="285750" indent="-285750" algn="l">
              <a:buFont typeface="Arial" panose="020B0604020202020204" pitchFamily="34" charset="0"/>
              <a:buChar char="•"/>
            </a:pPr>
            <a:endParaRPr lang="en-GB" sz="2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It’s a lot efficient when it comes to speed</a:t>
            </a:r>
          </a:p>
        </p:txBody>
      </p:sp>
      <p:sp>
        <p:nvSpPr>
          <p:cNvPr id="8" name="Slide Number Placeholder 3">
            <a:extLst>
              <a:ext uri="{FF2B5EF4-FFF2-40B4-BE49-F238E27FC236}">
                <a16:creationId xmlns:a16="http://schemas.microsoft.com/office/drawing/2014/main" id="{8243F5C2-C8DD-A436-A5E3-52B82CC92BF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1574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Quick recap on last week’s ICARs for spatial risk modelling</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0496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76DC852B-9C26-2F41-9C69-E0950DD032D1}"/>
              </a:ext>
            </a:extLst>
          </p:cNvPr>
          <p:cNvPicPr>
            <a:picLocks noChangeAspect="1"/>
          </p:cNvPicPr>
          <p:nvPr/>
        </p:nvPicPr>
        <p:blipFill>
          <a:blip r:embed="rId2"/>
          <a:stretch>
            <a:fillRect/>
          </a:stretch>
        </p:blipFill>
        <p:spPr>
          <a:xfrm>
            <a:off x="708654" y="676202"/>
            <a:ext cx="3271110" cy="3694829"/>
          </a:xfrm>
          <a:prstGeom prst="rect">
            <a:avLst/>
          </a:prstGeom>
        </p:spPr>
      </p:pic>
      <p:sp>
        <p:nvSpPr>
          <p:cNvPr id="3" name="TextBox 2">
            <a:extLst>
              <a:ext uri="{FF2B5EF4-FFF2-40B4-BE49-F238E27FC236}">
                <a16:creationId xmlns:a16="http://schemas.microsoft.com/office/drawing/2014/main" id="{1423172C-3657-634F-8D26-03A9AE7FF664}"/>
              </a:ext>
            </a:extLst>
          </p:cNvPr>
          <p:cNvSpPr txBox="1"/>
          <p:nvPr/>
        </p:nvSpPr>
        <p:spPr>
          <a:xfrm>
            <a:off x="393976" y="171915"/>
            <a:ext cx="4064574"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309 areal units (</a:t>
            </a:r>
            <a:r>
              <a:rPr lang="en-GB" b="1" dirty="0" err="1">
                <a:latin typeface="HELVETICA NEUE LIGHT" panose="02000403000000020004" pitchFamily="2" charset="0"/>
                <a:ea typeface="HELVETICA NEUE LIGHT" panose="02000403000000020004" pitchFamily="2" charset="0"/>
              </a:rPr>
              <a:t>i</a:t>
            </a:r>
            <a:r>
              <a:rPr lang="en-GB" b="1" dirty="0">
                <a:latin typeface="HELVETICA NEUE LIGHT" panose="02000403000000020004" pitchFamily="2" charset="0"/>
                <a:ea typeface="HELVETICA NEUE LIGHT" panose="02000403000000020004" pitchFamily="2" charset="0"/>
              </a:rPr>
              <a:t>) followed over (j) times</a:t>
            </a:r>
          </a:p>
        </p:txBody>
      </p:sp>
      <p:pic>
        <p:nvPicPr>
          <p:cNvPr id="5" name="Picture 4" descr="Chart, scatter chart&#10;&#10;Description automatically generated">
            <a:extLst>
              <a:ext uri="{FF2B5EF4-FFF2-40B4-BE49-F238E27FC236}">
                <a16:creationId xmlns:a16="http://schemas.microsoft.com/office/drawing/2014/main" id="{4B6FD8F4-A8E9-9D48-8395-1760216F52D4}"/>
              </a:ext>
            </a:extLst>
          </p:cNvPr>
          <p:cNvPicPr>
            <a:picLocks noChangeAspect="1"/>
          </p:cNvPicPr>
          <p:nvPr/>
        </p:nvPicPr>
        <p:blipFill rotWithShape="1">
          <a:blip r:embed="rId3"/>
          <a:srcRect l="22104" t="4695" r="21444"/>
          <a:stretch/>
        </p:blipFill>
        <p:spPr>
          <a:xfrm>
            <a:off x="5160220" y="552051"/>
            <a:ext cx="3915206" cy="3993041"/>
          </a:xfrm>
          <a:prstGeom prst="rect">
            <a:avLst/>
          </a:prstGeom>
        </p:spPr>
      </p:pic>
      <p:sp>
        <p:nvSpPr>
          <p:cNvPr id="6" name="TextBox 5">
            <a:extLst>
              <a:ext uri="{FF2B5EF4-FFF2-40B4-BE49-F238E27FC236}">
                <a16:creationId xmlns:a16="http://schemas.microsoft.com/office/drawing/2014/main" id="{F7DD1D55-8314-9147-9B66-C66C66F26D51}"/>
              </a:ext>
            </a:extLst>
          </p:cNvPr>
          <p:cNvSpPr txBox="1"/>
          <p:nvPr/>
        </p:nvSpPr>
        <p:spPr>
          <a:xfrm>
            <a:off x="4988554" y="172398"/>
            <a:ext cx="4446089"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for Local Authority area </a:t>
            </a:r>
            <a:r>
              <a:rPr lang="en-GB" b="1" dirty="0" err="1">
                <a:latin typeface="HELVETICA NEUE LIGHT" panose="02000403000000020004" pitchFamily="2" charset="0"/>
                <a:ea typeface="HELVETICA NEUE LIGHT" panose="02000403000000020004" pitchFamily="2" charset="0"/>
              </a:rPr>
              <a:t>u</a:t>
            </a:r>
            <a:r>
              <a:rPr lang="en-GB" b="1" baseline="-25000" dirty="0" err="1">
                <a:latin typeface="HELVETICA NEUE LIGHT" panose="02000403000000020004" pitchFamily="2" charset="0"/>
                <a:ea typeface="HELVETICA NEUE LIGHT" panose="02000403000000020004" pitchFamily="2" charset="0"/>
              </a:rPr>
              <a:t>i</a:t>
            </a:r>
            <a:endParaRPr lang="en-GB" b="1" baseline="-250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F46EEC27-D546-394B-9E55-E3913BC31146}"/>
              </a:ext>
            </a:extLst>
          </p:cNvPr>
          <p:cNvSpPr txBox="1"/>
          <p:nvPr/>
        </p:nvSpPr>
        <p:spPr>
          <a:xfrm>
            <a:off x="9428480" y="1517053"/>
            <a:ext cx="2316480"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We will use this to construct our spatial random effects unlike Stan, INLA uses an adjacency matrix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D1C5B4-8BFF-C646-B7F0-9ACBF439C60E}"/>
                  </a:ext>
                </a:extLst>
              </p:cNvPr>
              <p:cNvSpPr txBox="1"/>
              <p:nvPr/>
            </p:nvSpPr>
            <p:spPr>
              <a:xfrm>
                <a:off x="224005" y="5294493"/>
                <a:ext cx="2175660"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𝑖𝑗</m:t>
                          </m:r>
                        </m:sub>
                      </m:sSub>
                      <m:r>
                        <a:rPr lang="en-GB" b="0" i="1" smtClean="0">
                          <a:latin typeface="Cambria Math" panose="02040503050406030204" pitchFamily="18" charset="0"/>
                        </a:rPr>
                        <m:t> ~ </m:t>
                      </m:r>
                      <m:r>
                        <m:rPr>
                          <m:sty m:val="p"/>
                        </m:rPr>
                        <a:rPr lang="en-GB" b="0" i="0" smtClean="0">
                          <a:latin typeface="Cambria Math" panose="02040503050406030204" pitchFamily="18" charset="0"/>
                        </a:rPr>
                        <m:t>Poisson</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𝑖𝑗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𝑖𝑗</m:t>
                          </m:r>
                        </m:sub>
                      </m:sSub>
                      <m:r>
                        <a:rPr lang="en-GB" b="0" i="1" smtClean="0">
                          <a:latin typeface="Cambria Math" panose="02040503050406030204" pitchFamily="18" charset="0"/>
                        </a:rPr>
                        <m:t>)</m:t>
                      </m:r>
                    </m:oMath>
                  </m:oMathPara>
                </a14:m>
                <a:endParaRPr lang="en-GB" dirty="0"/>
              </a:p>
            </p:txBody>
          </p:sp>
        </mc:Choice>
        <mc:Fallback xmlns="">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224005" y="5294493"/>
                <a:ext cx="2175660" cy="299313"/>
              </a:xfrm>
              <a:prstGeom prst="rect">
                <a:avLst/>
              </a:prstGeom>
              <a:blipFill>
                <a:blip r:embed="rId4"/>
                <a:stretch>
                  <a:fillRect l="-1734" t="-8333" r="-2890" b="-291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A0DC205-978F-0C4B-BFE3-96984842C86B}"/>
                  </a:ext>
                </a:extLst>
              </p:cNvPr>
              <p:cNvSpPr txBox="1"/>
              <p:nvPr/>
            </p:nvSpPr>
            <p:spPr>
              <a:xfrm>
                <a:off x="224005" y="5719367"/>
                <a:ext cx="4838761" cy="319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log</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𝑖𝑗</m:t>
                          </m:r>
                        </m:sub>
                      </m:sSub>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𝑖</m:t>
                          </m:r>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𝑖𝑗</m:t>
                              </m:r>
                            </m:sub>
                          </m:sSub>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𝑖𝑗</m:t>
                              </m:r>
                            </m:sub>
                          </m:sSub>
                        </m:e>
                      </m:d>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𝑗</m:t>
                          </m:r>
                        </m:sub>
                      </m:sSub>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𝑖𝑗</m:t>
                                  </m:r>
                                </m:sub>
                              </m:sSub>
                            </m:e>
                          </m:d>
                        </m:e>
                      </m:func>
                    </m:oMath>
                  </m:oMathPara>
                </a14:m>
                <a:endParaRPr lang="en-GB" dirty="0"/>
              </a:p>
            </p:txBody>
          </p:sp>
        </mc:Choice>
        <mc:Fallback>
          <p:sp>
            <p:nvSpPr>
              <p:cNvPr id="9" name="TextBox 8">
                <a:extLst>
                  <a:ext uri="{FF2B5EF4-FFF2-40B4-BE49-F238E27FC236}">
                    <a16:creationId xmlns:a16="http://schemas.microsoft.com/office/drawing/2014/main" id="{FA0DC205-978F-0C4B-BFE3-96984842C86B}"/>
                  </a:ext>
                </a:extLst>
              </p:cNvPr>
              <p:cNvSpPr txBox="1">
                <a:spLocks noRot="1" noChangeAspect="1" noMove="1" noResize="1" noEditPoints="1" noAdjustHandles="1" noChangeArrowheads="1" noChangeShapeType="1" noTextEdit="1"/>
              </p:cNvSpPr>
              <p:nvPr/>
            </p:nvSpPr>
            <p:spPr>
              <a:xfrm>
                <a:off x="224005" y="5719367"/>
                <a:ext cx="4838761" cy="319062"/>
              </a:xfrm>
              <a:prstGeom prst="rect">
                <a:avLst/>
              </a:prstGeom>
              <a:blipFill>
                <a:blip r:embed="rId5"/>
                <a:stretch>
                  <a:fillRect l="-1309" b="-26923"/>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82C7278F-8B97-C14F-A54A-B4952463896B}"/>
              </a:ext>
            </a:extLst>
          </p:cNvPr>
          <p:cNvSpPr txBox="1"/>
          <p:nvPr/>
        </p:nvSpPr>
        <p:spPr>
          <a:xfrm>
            <a:off x="176513" y="4862244"/>
            <a:ext cx="1967205"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Model formulation</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FB7570A-D982-B0CC-C7F2-0C779F7C10AD}"/>
                  </a:ext>
                </a:extLst>
              </p:cNvPr>
              <p:cNvSpPr txBox="1"/>
              <p:nvPr/>
            </p:nvSpPr>
            <p:spPr>
              <a:xfrm>
                <a:off x="6516414" y="5171000"/>
                <a:ext cx="5451581" cy="1687000"/>
              </a:xfrm>
              <a:prstGeom prst="rect">
                <a:avLst/>
              </a:prstGeom>
              <a:noFill/>
            </p:spPr>
            <p:txBody>
              <a:bodyPr wrap="square" rtlCol="0">
                <a:spAutoFit/>
              </a:bodyPr>
              <a:lstStyle/>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400" b="0" i="1" dirty="0" smtClean="0">
                            <a:latin typeface="Cambria Math" panose="02040503050406030204" pitchFamily="18" charset="0"/>
                            <a:ea typeface="Helvetica Neue Light" panose="02000403000000020004" pitchFamily="2" charset="0"/>
                            <a:cs typeface="Arial" panose="020B0604020202020204" pitchFamily="34" charset="0"/>
                          </a:rPr>
                          <m:t>𝑌</m:t>
                        </m:r>
                      </m:e>
                      <m:sub>
                        <m:r>
                          <a:rPr lang="en-GB" sz="1400" b="0" i="1" dirty="0" smtClean="0">
                            <a:latin typeface="Cambria Math" panose="02040503050406030204" pitchFamily="18" charset="0"/>
                            <a:ea typeface="Helvetica Neue Light" panose="02000403000000020004" pitchFamily="2" charset="0"/>
                            <a:cs typeface="Arial" panose="020B0604020202020204" pitchFamily="34" charset="0"/>
                          </a:rPr>
                          <m:t>𝑖𝑗</m:t>
                        </m:r>
                      </m:sub>
                    </m:sSub>
                  </m:oMath>
                </a14:m>
                <a:r>
                  <a:rPr lang="en-GB" sz="1400" dirty="0">
                    <a:latin typeface="Arial" panose="020B0604020202020204" pitchFamily="34" charset="0"/>
                    <a:ea typeface="Helvetica Neue Light" panose="02000403000000020004" pitchFamily="2" charset="0"/>
                    <a:cs typeface="Arial" panose="020B0604020202020204" pitchFamily="34" charset="0"/>
                  </a:rPr>
                  <a:t> is observed counts of cases in area </a:t>
                </a:r>
                <a14:m>
                  <m:oMath xmlns:m="http://schemas.openxmlformats.org/officeDocument/2006/math">
                    <m:r>
                      <a:rPr lang="en-GB" sz="1400" i="1">
                        <a:latin typeface="Cambria Math" panose="02040503050406030204" pitchFamily="18" charset="0"/>
                        <a:ea typeface="Helvetica Neue Light" panose="02000403000000020004" pitchFamily="2" charset="0"/>
                        <a:cs typeface="Arial" panose="020B0604020202020204" pitchFamily="34" charset="0"/>
                      </a:rPr>
                      <m:t>𝑖</m:t>
                    </m:r>
                    <m:r>
                      <a:rPr lang="en-GB" sz="14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400" dirty="0">
                    <a:latin typeface="Arial" panose="020B0604020202020204" pitchFamily="34" charset="0"/>
                    <a:ea typeface="Helvetica Neue Light" panose="02000403000000020004" pitchFamily="2" charset="0"/>
                    <a:cs typeface="Arial" panose="020B0604020202020204" pitchFamily="34" charset="0"/>
                  </a:rPr>
                  <a:t>at a particular time </a:t>
                </a:r>
                <a14:m>
                  <m:oMath xmlns:m="http://schemas.openxmlformats.org/officeDocument/2006/math">
                    <m:r>
                      <a:rPr lang="en-GB" sz="1400" i="1">
                        <a:latin typeface="Cambria Math" panose="02040503050406030204" pitchFamily="18" charset="0"/>
                        <a:ea typeface="Helvetica Neue Light" panose="02000403000000020004" pitchFamily="2" charset="0"/>
                        <a:cs typeface="Arial" panose="020B0604020202020204" pitchFamily="34" charset="0"/>
                      </a:rPr>
                      <m:t>𝑗</m:t>
                    </m:r>
                  </m:oMath>
                </a14:m>
                <a:endParaRPr lang="en-GB" sz="1400" dirty="0">
                  <a:latin typeface="Arial" panose="020B0604020202020204" pitchFamily="34" charset="0"/>
                  <a:ea typeface="Helvetica Neue Light" panose="02000403000000020004" pitchFamily="2" charset="0"/>
                  <a:cs typeface="Arial" panose="020B0604020202020204" pitchFamily="34" charset="0"/>
                </a:endParaRP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400" b="0" i="1" dirty="0" smtClean="0">
                            <a:latin typeface="Cambria Math" panose="02040503050406030204" pitchFamily="18" charset="0"/>
                            <a:ea typeface="Helvetica Neue Light" panose="02000403000000020004" pitchFamily="2" charset="0"/>
                            <a:cs typeface="Arial" panose="020B0604020202020204" pitchFamily="34" charset="0"/>
                          </a:rPr>
                          <m:t>𝐸</m:t>
                        </m:r>
                      </m:e>
                      <m:sub>
                        <m:r>
                          <a:rPr lang="en-GB" sz="1400" b="0" i="1" dirty="0" smtClean="0">
                            <a:latin typeface="Cambria Math" panose="02040503050406030204" pitchFamily="18" charset="0"/>
                            <a:ea typeface="Helvetica Neue Light" panose="02000403000000020004" pitchFamily="2" charset="0"/>
                            <a:cs typeface="Arial" panose="020B0604020202020204" pitchFamily="34" charset="0"/>
                          </a:rPr>
                          <m:t>𝑖𝑗</m:t>
                        </m:r>
                      </m:sub>
                    </m:sSub>
                  </m:oMath>
                </a14:m>
                <a:r>
                  <a:rPr lang="en-GB" sz="1400" dirty="0">
                    <a:latin typeface="Arial" panose="020B0604020202020204" pitchFamily="34" charset="0"/>
                    <a:ea typeface="Helvetica Neue Light" panose="02000403000000020004" pitchFamily="2" charset="0"/>
                    <a:cs typeface="Arial" panose="020B0604020202020204" pitchFamily="34" charset="0"/>
                  </a:rPr>
                  <a:t> is expected number of cases in area </a:t>
                </a:r>
                <a14:m>
                  <m:oMath xmlns:m="http://schemas.openxmlformats.org/officeDocument/2006/math">
                    <m:r>
                      <a:rPr lang="en-GB" sz="14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400" b="0" i="1" smtClean="0">
                        <a:latin typeface="Cambria Math" panose="02040503050406030204" pitchFamily="18" charset="0"/>
                        <a:ea typeface="Helvetica Neue Light" panose="02000403000000020004" pitchFamily="2" charset="0"/>
                        <a:cs typeface="Arial" panose="020B0604020202020204" pitchFamily="34" charset="0"/>
                      </a:rPr>
                      <m:t> </m:t>
                    </m:r>
                  </m:oMath>
                </a14:m>
                <a:r>
                  <a:rPr lang="en-GB" sz="1400" dirty="0">
                    <a:latin typeface="Arial" panose="020B0604020202020204" pitchFamily="34" charset="0"/>
                    <a:ea typeface="Helvetica Neue Light" panose="02000403000000020004" pitchFamily="2" charset="0"/>
                    <a:cs typeface="Arial" panose="020B0604020202020204" pitchFamily="34" charset="0"/>
                  </a:rPr>
                  <a:t>at a particular time </a:t>
                </a:r>
                <a14:m>
                  <m:oMath xmlns:m="http://schemas.openxmlformats.org/officeDocument/2006/math">
                    <m:r>
                      <a:rPr lang="en-GB" sz="1400" b="0" i="1" smtClean="0">
                        <a:latin typeface="Cambria Math" panose="02040503050406030204" pitchFamily="18" charset="0"/>
                        <a:ea typeface="Helvetica Neue Light" panose="02000403000000020004" pitchFamily="2" charset="0"/>
                        <a:cs typeface="Arial" panose="020B0604020202020204" pitchFamily="34" charset="0"/>
                      </a:rPr>
                      <m:t>𝑗</m:t>
                    </m:r>
                  </m:oMath>
                </a14:m>
                <a:endParaRPr lang="en-GB" sz="1400" dirty="0">
                  <a:latin typeface="Arial" panose="020B0604020202020204" pitchFamily="34" charset="0"/>
                  <a:ea typeface="Helvetica Neue Light" panose="02000403000000020004" pitchFamily="2" charset="0"/>
                  <a:cs typeface="Arial" panose="020B0604020202020204" pitchFamily="34"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Arial" panose="020B0604020202020204" pitchFamily="34" charset="0"/>
                    <a:ea typeface="Helvetica Neue Light" panose="02000403000000020004" pitchFamily="2" charset="0"/>
                    <a:cs typeface="Arial" panose="020B0604020202020204" pitchFamily="34" charset="0"/>
                  </a:rPr>
                  <a:t> is the overall risk of the study area</a:t>
                </a:r>
              </a:p>
              <a:p>
                <a14:m>
                  <m:oMath xmlns:m="http://schemas.openxmlformats.org/officeDocument/2006/math">
                    <m:r>
                      <a:rPr lang="en-GB" sz="1400" b="0" i="1" smtClean="0">
                        <a:latin typeface="Cambria Math" panose="02040503050406030204" pitchFamily="18" charset="0"/>
                        <a:ea typeface="Helvetica Neue Light" panose="02000403000000020004" pitchFamily="2" charset="0"/>
                      </a:rPr>
                      <m:t>(</m:t>
                    </m:r>
                    <m:sSub>
                      <m:sSubPr>
                        <m:ctrlPr>
                          <a:rPr lang="en-GB" sz="1400" b="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𝑢</m:t>
                        </m:r>
                      </m:e>
                      <m:sub>
                        <m:r>
                          <a:rPr lang="en-GB" sz="1400" b="0" i="1" smtClean="0">
                            <a:latin typeface="Cambria Math" panose="02040503050406030204" pitchFamily="18" charset="0"/>
                            <a:ea typeface="Helvetica Neue Light" panose="02000403000000020004" pitchFamily="2" charset="0"/>
                          </a:rPr>
                          <m:t>𝑖</m:t>
                        </m:r>
                      </m:sub>
                    </m:sSub>
                    <m:r>
                      <a:rPr lang="en-GB" sz="1400" b="0" i="1" smtClean="0">
                        <a:latin typeface="Cambria Math" panose="02040503050406030204" pitchFamily="18" charset="0"/>
                        <a:ea typeface="Helvetica Neue Light" panose="02000403000000020004" pitchFamily="2" charset="0"/>
                      </a:rPr>
                      <m:t>+</m:t>
                    </m:r>
                    <m:sSub>
                      <m:sSubPr>
                        <m:ctrlPr>
                          <a:rPr lang="en-GB" sz="1400" b="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𝑣</m:t>
                        </m:r>
                      </m:e>
                      <m:sub>
                        <m:r>
                          <a:rPr lang="en-GB" sz="1400" b="0" i="1" smtClean="0">
                            <a:latin typeface="Cambria Math" panose="02040503050406030204" pitchFamily="18" charset="0"/>
                            <a:ea typeface="Helvetica Neue Light" panose="02000403000000020004" pitchFamily="2" charset="0"/>
                          </a:rPr>
                          <m:t>𝑖</m:t>
                        </m:r>
                      </m:sub>
                    </m:sSub>
                    <m:r>
                      <a:rPr lang="en-GB" sz="1400" b="0" i="1" smtClean="0">
                        <a:latin typeface="Cambria Math" panose="02040503050406030204" pitchFamily="18" charset="0"/>
                        <a:ea typeface="Helvetica Neue Light" panose="02000403000000020004" pitchFamily="2" charset="0"/>
                      </a:rPr>
                      <m:t>)</m:t>
                    </m:r>
                  </m:oMath>
                </a14:m>
                <a:r>
                  <a:rPr lang="en-GB" sz="1400" dirty="0">
                    <a:latin typeface="Arial" panose="020B0604020202020204" pitchFamily="34" charset="0"/>
                    <a:ea typeface="Helvetica Neue Light" panose="02000403000000020004" pitchFamily="2" charset="0"/>
                    <a:cs typeface="Arial" panose="020B0604020202020204" pitchFamily="34" charset="0"/>
                  </a:rPr>
                  <a:t> structured and unstructured spatial random effects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𝑡</m:t>
                        </m:r>
                      </m:e>
                      <m:sub>
                        <m:r>
                          <a:rPr lang="en-GB" sz="1400" b="0" i="1" smtClean="0">
                            <a:latin typeface="Cambria Math" panose="02040503050406030204" pitchFamily="18" charset="0"/>
                            <a:ea typeface="Helvetica Neue Light" panose="02000403000000020004" pitchFamily="2" charset="0"/>
                          </a:rPr>
                          <m:t>𝑗</m:t>
                        </m:r>
                      </m:sub>
                    </m:sSub>
                  </m:oMath>
                </a14:m>
                <a:r>
                  <a:rPr lang="en-GB" sz="1400" dirty="0">
                    <a:latin typeface="Arial" panose="020B0604020202020204" pitchFamily="34" charset="0"/>
                    <a:ea typeface="Helvetica Neue Light" panose="02000403000000020004" pitchFamily="2" charset="0"/>
                    <a:cs typeface="Arial" panose="020B0604020202020204" pitchFamily="34" charset="0"/>
                  </a:rPr>
                  <a:t> random effect caused by time </a:t>
                </a:r>
                <a14:m>
                  <m:oMath xmlns:m="http://schemas.openxmlformats.org/officeDocument/2006/math">
                    <m:r>
                      <a:rPr lang="en-GB" sz="1400" b="0" i="1" smtClean="0">
                        <a:latin typeface="Cambria Math" panose="02040503050406030204" pitchFamily="18" charset="0"/>
                        <a:ea typeface="Helvetica Neue Light" panose="02000403000000020004" pitchFamily="2" charset="0"/>
                        <a:cs typeface="Arial" panose="020B0604020202020204" pitchFamily="34" charset="0"/>
                      </a:rPr>
                      <m:t>𝑗</m:t>
                    </m:r>
                  </m:oMath>
                </a14:m>
                <a:endParaRPr lang="en-GB" sz="1400" b="0" dirty="0">
                  <a:latin typeface="Arial" panose="020B0604020202020204" pitchFamily="34" charset="0"/>
                  <a:ea typeface="Helvetica Neue Light" panose="02000403000000020004" pitchFamily="2" charset="0"/>
                  <a:cs typeface="Arial" panose="020B0604020202020204" pitchFamily="34" charset="0"/>
                </a:endParaRP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400" b="0" i="1" smtClean="0">
                            <a:latin typeface="Cambria Math" panose="02040503050406030204" pitchFamily="18" charset="0"/>
                            <a:ea typeface="Helvetica Neue Light" panose="02000403000000020004" pitchFamily="2" charset="0"/>
                            <a:cs typeface="Arial" panose="020B0604020202020204" pitchFamily="34" charset="0"/>
                          </a:rPr>
                          <m:t>𝑋</m:t>
                        </m:r>
                      </m:e>
                      <m:sub>
                        <m:r>
                          <a:rPr lang="en-GB" sz="1400" b="0" i="1" smtClean="0">
                            <a:latin typeface="Cambria Math" panose="02040503050406030204" pitchFamily="18" charset="0"/>
                            <a:ea typeface="Helvetica Neue Light" panose="02000403000000020004" pitchFamily="2" charset="0"/>
                            <a:cs typeface="Arial" panose="020B0604020202020204" pitchFamily="34" charset="0"/>
                          </a:rPr>
                          <m:t>𝑘</m:t>
                        </m:r>
                        <m:r>
                          <a:rPr lang="en-GB" sz="14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400" b="0" i="1" smtClean="0">
                            <a:latin typeface="Cambria Math" panose="02040503050406030204" pitchFamily="18" charset="0"/>
                            <a:ea typeface="Helvetica Neue Light" panose="02000403000000020004" pitchFamily="2" charset="0"/>
                            <a:cs typeface="Arial" panose="020B0604020202020204" pitchFamily="34" charset="0"/>
                          </a:rPr>
                          <m:t>𝑖𝑗</m:t>
                        </m:r>
                      </m:sub>
                    </m:sSub>
                  </m:oMath>
                </a14:m>
                <a:r>
                  <a:rPr lang="en-GB" sz="1400" dirty="0">
                    <a:latin typeface="Arial" panose="020B0604020202020204" pitchFamily="34" charset="0"/>
                    <a:ea typeface="Helvetica Neue Light" panose="02000403000000020004" pitchFamily="2" charset="0"/>
                    <a:cs typeface="Arial" panose="020B0604020202020204" pitchFamily="34" charset="0"/>
                  </a:rPr>
                  <a:t> independent 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400" b="0" i="1" smtClean="0">
                            <a:latin typeface="Cambria Math" panose="02040503050406030204" pitchFamily="18" charset="0"/>
                            <a:ea typeface="Cambria Math" panose="02040503050406030204" pitchFamily="18" charset="0"/>
                            <a:cs typeface="Arial" panose="020B0604020202020204" pitchFamily="34" charset="0"/>
                          </a:rPr>
                          <m:t>𝛽</m:t>
                        </m:r>
                      </m:e>
                      <m:sub>
                        <m:r>
                          <a:rPr lang="en-GB" sz="1400" b="0" i="1" smtClean="0">
                            <a:latin typeface="Cambria Math" panose="02040503050406030204" pitchFamily="18" charset="0"/>
                            <a:ea typeface="Helvetica Neue Light" panose="02000403000000020004" pitchFamily="2" charset="0"/>
                            <a:cs typeface="Arial" panose="020B0604020202020204" pitchFamily="34" charset="0"/>
                          </a:rPr>
                          <m:t>𝑘</m:t>
                        </m:r>
                        <m:r>
                          <a:rPr lang="en-GB" sz="14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400" b="0" i="1" smtClean="0">
                            <a:latin typeface="Cambria Math" panose="02040503050406030204" pitchFamily="18" charset="0"/>
                            <a:ea typeface="Helvetica Neue Light" panose="02000403000000020004" pitchFamily="2" charset="0"/>
                            <a:cs typeface="Arial" panose="020B0604020202020204" pitchFamily="34" charset="0"/>
                          </a:rPr>
                          <m:t>𝑖𝑗</m:t>
                        </m:r>
                      </m:sub>
                    </m:sSub>
                  </m:oMath>
                </a14:m>
                <a:r>
                  <a:rPr lang="en-GB" sz="1400" dirty="0">
                    <a:latin typeface="Arial" panose="020B0604020202020204" pitchFamily="34" charset="0"/>
                    <a:ea typeface="Helvetica Neue Light" panose="02000403000000020004" pitchFamily="2" charset="0"/>
                    <a:cs typeface="Arial" panose="020B0604020202020204" pitchFamily="34" charset="0"/>
                  </a:rPr>
                  <a:t> coefficient for our independent variables</a:t>
                </a:r>
              </a:p>
            </p:txBody>
          </p:sp>
        </mc:Choice>
        <mc:Fallback>
          <p:sp>
            <p:nvSpPr>
              <p:cNvPr id="13" name="TextBox 12">
                <a:extLst>
                  <a:ext uri="{FF2B5EF4-FFF2-40B4-BE49-F238E27FC236}">
                    <a16:creationId xmlns:a16="http://schemas.microsoft.com/office/drawing/2014/main" id="{2FB7570A-D982-B0CC-C7F2-0C779F7C10AD}"/>
                  </a:ext>
                </a:extLst>
              </p:cNvPr>
              <p:cNvSpPr txBox="1">
                <a:spLocks noRot="1" noChangeAspect="1" noMove="1" noResize="1" noEditPoints="1" noAdjustHandles="1" noChangeArrowheads="1" noChangeShapeType="1" noTextEdit="1"/>
              </p:cNvSpPr>
              <p:nvPr/>
            </p:nvSpPr>
            <p:spPr>
              <a:xfrm>
                <a:off x="6516414" y="5171000"/>
                <a:ext cx="5451581" cy="1687000"/>
              </a:xfrm>
              <a:prstGeom prst="rect">
                <a:avLst/>
              </a:prstGeom>
              <a:blipFill>
                <a:blip r:embed="rId6"/>
                <a:stretch>
                  <a:fillRect t="-1504" b="-2256"/>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A5DC251B-AFCB-C2B0-13D8-FE010362537E}"/>
              </a:ext>
            </a:extLst>
          </p:cNvPr>
          <p:cNvSpPr txBox="1"/>
          <p:nvPr/>
        </p:nvSpPr>
        <p:spPr>
          <a:xfrm>
            <a:off x="6516414" y="4808412"/>
            <a:ext cx="2183611"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Model components</a:t>
            </a:r>
          </a:p>
        </p:txBody>
      </p:sp>
      <p:sp>
        <p:nvSpPr>
          <p:cNvPr id="15" name="TextBox 14">
            <a:extLst>
              <a:ext uri="{FF2B5EF4-FFF2-40B4-BE49-F238E27FC236}">
                <a16:creationId xmlns:a16="http://schemas.microsoft.com/office/drawing/2014/main" id="{4F754411-236A-4AAD-CB3F-101D48719170}"/>
              </a:ext>
            </a:extLst>
          </p:cNvPr>
          <p:cNvSpPr txBox="1"/>
          <p:nvPr/>
        </p:nvSpPr>
        <p:spPr>
          <a:xfrm>
            <a:off x="5477781" y="5712878"/>
            <a:ext cx="530915" cy="369332"/>
          </a:xfrm>
          <a:prstGeom prst="rect">
            <a:avLst/>
          </a:prstGeom>
          <a:noFill/>
        </p:spPr>
        <p:txBody>
          <a:bodyPr wrap="none" rtlCol="0">
            <a:spAutoFit/>
          </a:bodyPr>
          <a:lstStyle/>
          <a:p>
            <a:r>
              <a:rPr lang="en-GB" b="1" dirty="0"/>
              <a:t>&lt;&lt;&lt;</a:t>
            </a:r>
          </a:p>
        </p:txBody>
      </p:sp>
      <p:sp>
        <p:nvSpPr>
          <p:cNvPr id="17" name="Slide Number Placeholder 3">
            <a:extLst>
              <a:ext uri="{FF2B5EF4-FFF2-40B4-BE49-F238E27FC236}">
                <a16:creationId xmlns:a16="http://schemas.microsoft.com/office/drawing/2014/main" id="{59744D7B-D246-3F88-B2D1-7E0ACE69246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83713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76DC852B-9C26-2F41-9C69-E0950DD032D1}"/>
              </a:ext>
            </a:extLst>
          </p:cNvPr>
          <p:cNvPicPr>
            <a:picLocks noChangeAspect="1"/>
          </p:cNvPicPr>
          <p:nvPr/>
        </p:nvPicPr>
        <p:blipFill>
          <a:blip r:embed="rId3"/>
          <a:stretch>
            <a:fillRect/>
          </a:stretch>
        </p:blipFill>
        <p:spPr>
          <a:xfrm>
            <a:off x="708654" y="676202"/>
            <a:ext cx="3271110" cy="3694829"/>
          </a:xfrm>
          <a:prstGeom prst="rect">
            <a:avLst/>
          </a:prstGeom>
        </p:spPr>
      </p:pic>
      <p:sp>
        <p:nvSpPr>
          <p:cNvPr id="3" name="TextBox 2">
            <a:extLst>
              <a:ext uri="{FF2B5EF4-FFF2-40B4-BE49-F238E27FC236}">
                <a16:creationId xmlns:a16="http://schemas.microsoft.com/office/drawing/2014/main" id="{1423172C-3657-634F-8D26-03A9AE7FF664}"/>
              </a:ext>
            </a:extLst>
          </p:cNvPr>
          <p:cNvSpPr txBox="1"/>
          <p:nvPr/>
        </p:nvSpPr>
        <p:spPr>
          <a:xfrm>
            <a:off x="393976" y="171915"/>
            <a:ext cx="4064574"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309 areal units (</a:t>
            </a:r>
            <a:r>
              <a:rPr lang="en-GB" b="1" dirty="0" err="1">
                <a:latin typeface="HELVETICA NEUE LIGHT" panose="02000403000000020004" pitchFamily="2" charset="0"/>
                <a:ea typeface="HELVETICA NEUE LIGHT" panose="02000403000000020004" pitchFamily="2" charset="0"/>
              </a:rPr>
              <a:t>i</a:t>
            </a:r>
            <a:r>
              <a:rPr lang="en-GB" b="1" dirty="0">
                <a:latin typeface="HELVETICA NEUE LIGHT" panose="02000403000000020004" pitchFamily="2" charset="0"/>
                <a:ea typeface="HELVETICA NEUE LIGHT" panose="02000403000000020004" pitchFamily="2" charset="0"/>
              </a:rPr>
              <a:t>) followed over (j) times</a:t>
            </a:r>
          </a:p>
        </p:txBody>
      </p:sp>
      <p:pic>
        <p:nvPicPr>
          <p:cNvPr id="5" name="Picture 4" descr="Chart, scatter chart&#10;&#10;Description automatically generated">
            <a:extLst>
              <a:ext uri="{FF2B5EF4-FFF2-40B4-BE49-F238E27FC236}">
                <a16:creationId xmlns:a16="http://schemas.microsoft.com/office/drawing/2014/main" id="{4B6FD8F4-A8E9-9D48-8395-1760216F52D4}"/>
              </a:ext>
            </a:extLst>
          </p:cNvPr>
          <p:cNvPicPr>
            <a:picLocks noChangeAspect="1"/>
          </p:cNvPicPr>
          <p:nvPr/>
        </p:nvPicPr>
        <p:blipFill rotWithShape="1">
          <a:blip r:embed="rId4"/>
          <a:srcRect l="22104" t="4695" r="21444"/>
          <a:stretch/>
        </p:blipFill>
        <p:spPr>
          <a:xfrm>
            <a:off x="5160220" y="552051"/>
            <a:ext cx="3915206" cy="3993041"/>
          </a:xfrm>
          <a:prstGeom prst="rect">
            <a:avLst/>
          </a:prstGeom>
        </p:spPr>
      </p:pic>
      <p:sp>
        <p:nvSpPr>
          <p:cNvPr id="6" name="TextBox 5">
            <a:extLst>
              <a:ext uri="{FF2B5EF4-FFF2-40B4-BE49-F238E27FC236}">
                <a16:creationId xmlns:a16="http://schemas.microsoft.com/office/drawing/2014/main" id="{F7DD1D55-8314-9147-9B66-C66C66F26D51}"/>
              </a:ext>
            </a:extLst>
          </p:cNvPr>
          <p:cNvSpPr txBox="1"/>
          <p:nvPr/>
        </p:nvSpPr>
        <p:spPr>
          <a:xfrm>
            <a:off x="4988554" y="172398"/>
            <a:ext cx="4446089"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for Local Authority area </a:t>
            </a:r>
            <a:r>
              <a:rPr lang="en-GB" b="1" dirty="0" err="1">
                <a:latin typeface="HELVETICA NEUE LIGHT" panose="02000403000000020004" pitchFamily="2" charset="0"/>
                <a:ea typeface="HELVETICA NEUE LIGHT" panose="02000403000000020004" pitchFamily="2" charset="0"/>
              </a:rPr>
              <a:t>u</a:t>
            </a:r>
            <a:r>
              <a:rPr lang="en-GB" b="1" baseline="-25000" dirty="0" err="1">
                <a:latin typeface="HELVETICA NEUE LIGHT" panose="02000403000000020004" pitchFamily="2" charset="0"/>
                <a:ea typeface="HELVETICA NEUE LIGHT" panose="02000403000000020004" pitchFamily="2" charset="0"/>
              </a:rPr>
              <a:t>i</a:t>
            </a:r>
            <a:endParaRPr lang="en-GB" b="1" baseline="-250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F46EEC27-D546-394B-9E55-E3913BC31146}"/>
              </a:ext>
            </a:extLst>
          </p:cNvPr>
          <p:cNvSpPr txBox="1"/>
          <p:nvPr/>
        </p:nvSpPr>
        <p:spPr>
          <a:xfrm>
            <a:off x="9428480" y="1517053"/>
            <a:ext cx="2316480"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We will use this to construct our spatial random effects unlike Stan, INLA uses an adjacency matrix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DD1C5B4-8BFF-C646-B7F0-9ACBF439C60E}"/>
                  </a:ext>
                </a:extLst>
              </p:cNvPr>
              <p:cNvSpPr txBox="1"/>
              <p:nvPr/>
            </p:nvSpPr>
            <p:spPr>
              <a:xfrm>
                <a:off x="224005" y="5294493"/>
                <a:ext cx="2175660"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𝑖𝑗</m:t>
                          </m:r>
                        </m:sub>
                      </m:sSub>
                      <m:r>
                        <a:rPr lang="en-GB" b="0" i="1" smtClean="0">
                          <a:latin typeface="Cambria Math" panose="02040503050406030204" pitchFamily="18" charset="0"/>
                        </a:rPr>
                        <m:t> ~ </m:t>
                      </m:r>
                      <m:r>
                        <m:rPr>
                          <m:sty m:val="p"/>
                        </m:rPr>
                        <a:rPr lang="en-GB" b="0" i="0" smtClean="0">
                          <a:latin typeface="Cambria Math" panose="02040503050406030204" pitchFamily="18" charset="0"/>
                        </a:rPr>
                        <m:t>Poisson</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𝑖𝑗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𝑖𝑗</m:t>
                          </m:r>
                        </m:sub>
                      </m:sSub>
                      <m:r>
                        <a:rPr lang="en-GB" b="0" i="1" smtClean="0">
                          <a:latin typeface="Cambria Math" panose="02040503050406030204" pitchFamily="18" charset="0"/>
                        </a:rPr>
                        <m:t>)</m:t>
                      </m:r>
                    </m:oMath>
                  </m:oMathPara>
                </a14:m>
                <a:endParaRPr lang="en-GB" dirty="0"/>
              </a:p>
            </p:txBody>
          </p:sp>
        </mc:Choice>
        <mc:Fallback>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224005" y="5294493"/>
                <a:ext cx="2175660" cy="299313"/>
              </a:xfrm>
              <a:prstGeom prst="rect">
                <a:avLst/>
              </a:prstGeom>
              <a:blipFill>
                <a:blip r:embed="rId5"/>
                <a:stretch>
                  <a:fillRect l="-1734" t="-8333" r="-2890" b="-29167"/>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82C7278F-8B97-C14F-A54A-B4952463896B}"/>
              </a:ext>
            </a:extLst>
          </p:cNvPr>
          <p:cNvSpPr txBox="1"/>
          <p:nvPr/>
        </p:nvSpPr>
        <p:spPr>
          <a:xfrm>
            <a:off x="176513" y="4862244"/>
            <a:ext cx="1967205"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Model formulation</a:t>
            </a:r>
          </a:p>
        </p:txBody>
      </p:sp>
      <p:sp>
        <p:nvSpPr>
          <p:cNvPr id="4" name="TextBox 3">
            <a:extLst>
              <a:ext uri="{FF2B5EF4-FFF2-40B4-BE49-F238E27FC236}">
                <a16:creationId xmlns:a16="http://schemas.microsoft.com/office/drawing/2014/main" id="{F056F8CD-2733-A9FB-0061-1D978AD84D40}"/>
              </a:ext>
            </a:extLst>
          </p:cNvPr>
          <p:cNvSpPr txBox="1"/>
          <p:nvPr/>
        </p:nvSpPr>
        <p:spPr>
          <a:xfrm>
            <a:off x="79676" y="6255658"/>
            <a:ext cx="7750531" cy="523220"/>
          </a:xfrm>
          <a:prstGeom prst="rect">
            <a:avLst/>
          </a:prstGeom>
          <a:solidFill>
            <a:schemeClr val="accent1"/>
          </a:solidFill>
        </p:spPr>
        <p:txBody>
          <a:bodyPr wrap="square">
            <a:spAutoFit/>
          </a:bodyPr>
          <a:lstStyle/>
          <a:p>
            <a:r>
              <a:rPr lang="en-GB" sz="1400" b="1" dirty="0">
                <a:latin typeface="Courier" pitchFamily="2" charset="0"/>
              </a:rPr>
              <a:t>formula = Y ~ 1 + f(</a:t>
            </a:r>
            <a:r>
              <a:rPr lang="en-GB" sz="1400" b="1" dirty="0" err="1">
                <a:latin typeface="Courier" pitchFamily="2" charset="0"/>
              </a:rPr>
              <a:t>AreaID</a:t>
            </a:r>
            <a:r>
              <a:rPr lang="en-GB" sz="1400" b="1" dirty="0">
                <a:latin typeface="Courier" pitchFamily="2" charset="0"/>
              </a:rPr>
              <a:t>, model = "bym2", graph = g, hyper = prior) + </a:t>
            </a:r>
          </a:p>
          <a:p>
            <a:r>
              <a:rPr lang="en-GB" sz="1400" b="1" dirty="0">
                <a:latin typeface="Courier" pitchFamily="2" charset="0"/>
              </a:rPr>
              <a:t>	f(AreaID1, </a:t>
            </a:r>
            <a:r>
              <a:rPr lang="en-GB" sz="1400" b="1" dirty="0" err="1">
                <a:latin typeface="Courier" pitchFamily="2" charset="0"/>
              </a:rPr>
              <a:t>timeID</a:t>
            </a:r>
            <a:r>
              <a:rPr lang="en-GB" sz="1400" b="1" dirty="0">
                <a:latin typeface="Courier" pitchFamily="2" charset="0"/>
              </a:rPr>
              <a:t>, model = "bym2") + </a:t>
            </a:r>
            <a:r>
              <a:rPr lang="en-GB" sz="1400" b="1" dirty="0" err="1">
                <a:latin typeface="Courier" pitchFamily="2" charset="0"/>
              </a:rPr>
              <a:t>timeID</a:t>
            </a:r>
            <a:endParaRPr lang="en-GB" sz="1400" b="1" dirty="0">
              <a:latin typeface="Courier" pitchFamily="2" charset="0"/>
            </a:endParaRPr>
          </a:p>
        </p:txBody>
      </p:sp>
      <p:sp>
        <p:nvSpPr>
          <p:cNvPr id="11" name="TextBox 10">
            <a:extLst>
              <a:ext uri="{FF2B5EF4-FFF2-40B4-BE49-F238E27FC236}">
                <a16:creationId xmlns:a16="http://schemas.microsoft.com/office/drawing/2014/main" id="{309FED84-DFA1-D6B1-ECCB-09707D0DEFF1}"/>
              </a:ext>
            </a:extLst>
          </p:cNvPr>
          <p:cNvSpPr txBox="1"/>
          <p:nvPr/>
        </p:nvSpPr>
        <p:spPr>
          <a:xfrm>
            <a:off x="8271641" y="5109827"/>
            <a:ext cx="3786527" cy="369332"/>
          </a:xfrm>
          <a:prstGeom prst="rect">
            <a:avLst/>
          </a:prstGeom>
          <a:solidFill>
            <a:schemeClr val="accent1"/>
          </a:solidFill>
        </p:spPr>
        <p:txBody>
          <a:bodyPr wrap="square" rtlCol="0">
            <a:spAutoFit/>
          </a:bodyPr>
          <a:lstStyle/>
          <a:p>
            <a:r>
              <a:rPr lang="en-GB" b="1" dirty="0">
                <a:latin typeface="Arial" panose="020B0604020202020204" pitchFamily="34" charset="0"/>
                <a:cs typeface="Arial" panose="020B0604020202020204" pitchFamily="34" charset="0"/>
              </a:rPr>
              <a:t>The code is quite simple</a:t>
            </a:r>
          </a:p>
        </p:txBody>
      </p:sp>
      <p:sp>
        <p:nvSpPr>
          <p:cNvPr id="12" name="TextBox 11">
            <a:extLst>
              <a:ext uri="{FF2B5EF4-FFF2-40B4-BE49-F238E27FC236}">
                <a16:creationId xmlns:a16="http://schemas.microsoft.com/office/drawing/2014/main" id="{8D670183-8D48-38A9-2A93-8D5A789D70F9}"/>
              </a:ext>
            </a:extLst>
          </p:cNvPr>
          <p:cNvSpPr txBox="1"/>
          <p:nvPr/>
        </p:nvSpPr>
        <p:spPr>
          <a:xfrm>
            <a:off x="8271641" y="5593938"/>
            <a:ext cx="3786527" cy="923330"/>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We can get our relative risks, significance, and exceedance probabilities for this code</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01D99EF-1671-4BEE-04C6-FB9C2F0647CF}"/>
                  </a:ext>
                </a:extLst>
              </p:cNvPr>
              <p:cNvSpPr txBox="1"/>
              <p:nvPr/>
            </p:nvSpPr>
            <p:spPr>
              <a:xfrm>
                <a:off x="224005" y="5719367"/>
                <a:ext cx="4838761" cy="319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log</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𝑖𝑗</m:t>
                          </m:r>
                        </m:sub>
                      </m:sSub>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𝑖</m:t>
                          </m:r>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𝑖𝑗</m:t>
                              </m:r>
                            </m:sub>
                          </m:sSub>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𝑖𝑗</m:t>
                              </m:r>
                            </m:sub>
                          </m:sSub>
                        </m:e>
                      </m:d>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𝑗</m:t>
                          </m:r>
                        </m:sub>
                      </m:sSub>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𝑖𝑗</m:t>
                                  </m:r>
                                </m:sub>
                              </m:sSub>
                            </m:e>
                          </m:d>
                        </m:e>
                      </m:func>
                    </m:oMath>
                  </m:oMathPara>
                </a14:m>
                <a:endParaRPr lang="en-GB" dirty="0"/>
              </a:p>
            </p:txBody>
          </p:sp>
        </mc:Choice>
        <mc:Fallback>
          <p:sp>
            <p:nvSpPr>
              <p:cNvPr id="14" name="TextBox 13">
                <a:extLst>
                  <a:ext uri="{FF2B5EF4-FFF2-40B4-BE49-F238E27FC236}">
                    <a16:creationId xmlns:a16="http://schemas.microsoft.com/office/drawing/2014/main" id="{B01D99EF-1671-4BEE-04C6-FB9C2F0647CF}"/>
                  </a:ext>
                </a:extLst>
              </p:cNvPr>
              <p:cNvSpPr txBox="1">
                <a:spLocks noRot="1" noChangeAspect="1" noMove="1" noResize="1" noEditPoints="1" noAdjustHandles="1" noChangeArrowheads="1" noChangeShapeType="1" noTextEdit="1"/>
              </p:cNvSpPr>
              <p:nvPr/>
            </p:nvSpPr>
            <p:spPr>
              <a:xfrm>
                <a:off x="224005" y="5719367"/>
                <a:ext cx="4838761" cy="319062"/>
              </a:xfrm>
              <a:prstGeom prst="rect">
                <a:avLst/>
              </a:prstGeom>
              <a:blipFill>
                <a:blip r:embed="rId6"/>
                <a:stretch>
                  <a:fillRect l="-1309" b="-26923"/>
                </a:stretch>
              </a:blipFill>
            </p:spPr>
            <p:txBody>
              <a:bodyPr/>
              <a:lstStyle/>
              <a:p>
                <a:r>
                  <a:rPr lang="en-GB">
                    <a:noFill/>
                  </a:rPr>
                  <a:t> </a:t>
                </a:r>
              </a:p>
            </p:txBody>
          </p:sp>
        </mc:Fallback>
      </mc:AlternateContent>
      <p:sp>
        <p:nvSpPr>
          <p:cNvPr id="15" name="Slide Number Placeholder 3">
            <a:extLst>
              <a:ext uri="{FF2B5EF4-FFF2-40B4-BE49-F238E27FC236}">
                <a16:creationId xmlns:a16="http://schemas.microsoft.com/office/drawing/2014/main" id="{33CF36A6-76E9-0119-BEF4-AD7607A2611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2073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03D95-7091-1F48-A311-BA6D4F11E6B4}"/>
              </a:ext>
            </a:extLst>
          </p:cNvPr>
          <p:cNvSpPr txBox="1"/>
          <p:nvPr/>
        </p:nvSpPr>
        <p:spPr>
          <a:xfrm>
            <a:off x="1163314" y="101322"/>
            <a:ext cx="955646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Spatiotemporal Risks of Road-related casualties in England 2015-2020 [1] </a:t>
            </a:r>
          </a:p>
        </p:txBody>
      </p:sp>
      <p:pic>
        <p:nvPicPr>
          <p:cNvPr id="4" name="Picture 3" descr="Application&#10;&#10;Description automatically generated with low confidence">
            <a:extLst>
              <a:ext uri="{FF2B5EF4-FFF2-40B4-BE49-F238E27FC236}">
                <a16:creationId xmlns:a16="http://schemas.microsoft.com/office/drawing/2014/main" id="{94B4CF1C-B891-6544-AC3B-1FD7A8002B08}"/>
              </a:ext>
            </a:extLst>
          </p:cNvPr>
          <p:cNvPicPr>
            <a:picLocks noChangeAspect="1"/>
          </p:cNvPicPr>
          <p:nvPr/>
        </p:nvPicPr>
        <p:blipFill>
          <a:blip r:embed="rId2"/>
          <a:stretch>
            <a:fillRect/>
          </a:stretch>
        </p:blipFill>
        <p:spPr>
          <a:xfrm>
            <a:off x="868116" y="619760"/>
            <a:ext cx="10277404" cy="5781040"/>
          </a:xfrm>
          <a:prstGeom prst="rect">
            <a:avLst/>
          </a:prstGeom>
        </p:spPr>
      </p:pic>
      <p:sp>
        <p:nvSpPr>
          <p:cNvPr id="3" name="TextBox 2">
            <a:extLst>
              <a:ext uri="{FF2B5EF4-FFF2-40B4-BE49-F238E27FC236}">
                <a16:creationId xmlns:a16="http://schemas.microsoft.com/office/drawing/2014/main" id="{A53D869B-1BC7-B6FF-8CD9-2368D27CF4A7}"/>
              </a:ext>
            </a:extLst>
          </p:cNvPr>
          <p:cNvSpPr txBox="1"/>
          <p:nvPr/>
        </p:nvSpPr>
        <p:spPr>
          <a:xfrm>
            <a:off x="115613" y="6441859"/>
            <a:ext cx="5724644" cy="369332"/>
          </a:xfrm>
          <a:prstGeom prst="rect">
            <a:avLst/>
          </a:prstGeom>
          <a:solidFill>
            <a:schemeClr val="accent1"/>
          </a:solidFill>
        </p:spPr>
        <p:txBody>
          <a:bodyPr wrap="none" rtlCol="0">
            <a:spAutoFit/>
          </a:bodyPr>
          <a:lstStyle/>
          <a:p>
            <a:r>
              <a:rPr lang="en-GB" dirty="0">
                <a:latin typeface="Arial" panose="020B0604020202020204" pitchFamily="34" charset="0"/>
                <a:cs typeface="Arial" panose="020B0604020202020204" pitchFamily="34" charset="0"/>
              </a:rPr>
              <a:t>Spatially and temporally varying relative risk estimates</a:t>
            </a:r>
          </a:p>
        </p:txBody>
      </p:sp>
      <p:sp>
        <p:nvSpPr>
          <p:cNvPr id="5" name="Slide Number Placeholder 3">
            <a:extLst>
              <a:ext uri="{FF2B5EF4-FFF2-40B4-BE49-F238E27FC236}">
                <a16:creationId xmlns:a16="http://schemas.microsoft.com/office/drawing/2014/main" id="{BEF2145E-531F-FA96-46B4-AD7EEF65BFF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16579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03D95-7091-1F48-A311-BA6D4F11E6B4}"/>
              </a:ext>
            </a:extLst>
          </p:cNvPr>
          <p:cNvSpPr txBox="1"/>
          <p:nvPr/>
        </p:nvSpPr>
        <p:spPr>
          <a:xfrm>
            <a:off x="1163314" y="101322"/>
            <a:ext cx="955646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Spatiotemporal Risks of Road-related casualties in England 2015-2020 [2] </a:t>
            </a:r>
          </a:p>
        </p:txBody>
      </p:sp>
      <p:pic>
        <p:nvPicPr>
          <p:cNvPr id="5" name="Picture 4" descr="Graphical user interface, application&#10;&#10;Description automatically generated">
            <a:extLst>
              <a:ext uri="{FF2B5EF4-FFF2-40B4-BE49-F238E27FC236}">
                <a16:creationId xmlns:a16="http://schemas.microsoft.com/office/drawing/2014/main" id="{7F58E5B6-D4EB-E24A-8BF2-EB0C14E8FD39}"/>
              </a:ext>
            </a:extLst>
          </p:cNvPr>
          <p:cNvPicPr>
            <a:picLocks noChangeAspect="1"/>
          </p:cNvPicPr>
          <p:nvPr/>
        </p:nvPicPr>
        <p:blipFill>
          <a:blip r:embed="rId2"/>
          <a:stretch>
            <a:fillRect/>
          </a:stretch>
        </p:blipFill>
        <p:spPr>
          <a:xfrm>
            <a:off x="830862" y="565388"/>
            <a:ext cx="10530276" cy="5923280"/>
          </a:xfrm>
          <a:prstGeom prst="rect">
            <a:avLst/>
          </a:prstGeom>
        </p:spPr>
      </p:pic>
      <p:sp>
        <p:nvSpPr>
          <p:cNvPr id="3" name="TextBox 2">
            <a:extLst>
              <a:ext uri="{FF2B5EF4-FFF2-40B4-BE49-F238E27FC236}">
                <a16:creationId xmlns:a16="http://schemas.microsoft.com/office/drawing/2014/main" id="{2B8400D6-6105-D9AC-C186-719A248C49A2}"/>
              </a:ext>
            </a:extLst>
          </p:cNvPr>
          <p:cNvSpPr txBox="1"/>
          <p:nvPr/>
        </p:nvSpPr>
        <p:spPr>
          <a:xfrm>
            <a:off x="105103" y="6488668"/>
            <a:ext cx="5840060" cy="369332"/>
          </a:xfrm>
          <a:prstGeom prst="rect">
            <a:avLst/>
          </a:prstGeom>
          <a:solidFill>
            <a:schemeClr val="accent1"/>
          </a:solidFill>
        </p:spPr>
        <p:txBody>
          <a:bodyPr wrap="none" rtlCol="0">
            <a:spAutoFit/>
          </a:bodyPr>
          <a:lstStyle/>
          <a:p>
            <a:r>
              <a:rPr lang="en-GB" dirty="0">
                <a:latin typeface="Arial" panose="020B0604020202020204" pitchFamily="34" charset="0"/>
                <a:cs typeface="Arial" panose="020B0604020202020204" pitchFamily="34" charset="0"/>
              </a:rPr>
              <a:t>Spatially and temporally varying significance categories</a:t>
            </a:r>
          </a:p>
        </p:txBody>
      </p:sp>
      <p:sp>
        <p:nvSpPr>
          <p:cNvPr id="4" name="Slide Number Placeholder 3">
            <a:extLst>
              <a:ext uri="{FF2B5EF4-FFF2-40B4-BE49-F238E27FC236}">
                <a16:creationId xmlns:a16="http://schemas.microsoft.com/office/drawing/2014/main" id="{34F16CA1-FE2C-D1B0-96B5-4E82DD50302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9944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F06F89F-4BB6-BD41-8BCB-3AE8638B0BCD}"/>
              </a:ext>
            </a:extLst>
          </p:cNvPr>
          <p:cNvPicPr>
            <a:picLocks noChangeAspect="1"/>
          </p:cNvPicPr>
          <p:nvPr/>
        </p:nvPicPr>
        <p:blipFill>
          <a:blip r:embed="rId2"/>
          <a:stretch>
            <a:fillRect/>
          </a:stretch>
        </p:blipFill>
        <p:spPr>
          <a:xfrm>
            <a:off x="1763756" y="274320"/>
            <a:ext cx="3826549" cy="6014720"/>
          </a:xfrm>
          <a:prstGeom prst="rect">
            <a:avLst/>
          </a:prstGeom>
        </p:spPr>
      </p:pic>
      <p:pic>
        <p:nvPicPr>
          <p:cNvPr id="5" name="Picture 4" descr="A picture containing text, electronics, circuit&#10;&#10;Description automatically generated">
            <a:extLst>
              <a:ext uri="{FF2B5EF4-FFF2-40B4-BE49-F238E27FC236}">
                <a16:creationId xmlns:a16="http://schemas.microsoft.com/office/drawing/2014/main" id="{593E0424-8042-194C-B855-9E07003E14AA}"/>
              </a:ext>
            </a:extLst>
          </p:cNvPr>
          <p:cNvPicPr>
            <a:picLocks noChangeAspect="1"/>
          </p:cNvPicPr>
          <p:nvPr/>
        </p:nvPicPr>
        <p:blipFill>
          <a:blip r:embed="rId3"/>
          <a:stretch>
            <a:fillRect/>
          </a:stretch>
        </p:blipFill>
        <p:spPr>
          <a:xfrm>
            <a:off x="6223390" y="274320"/>
            <a:ext cx="3981334" cy="6014720"/>
          </a:xfrm>
          <a:prstGeom prst="rect">
            <a:avLst/>
          </a:prstGeom>
        </p:spPr>
      </p:pic>
      <p:sp>
        <p:nvSpPr>
          <p:cNvPr id="2" name="Slide Number Placeholder 3">
            <a:extLst>
              <a:ext uri="{FF2B5EF4-FFF2-40B4-BE49-F238E27FC236}">
                <a16:creationId xmlns:a16="http://schemas.microsoft.com/office/drawing/2014/main" id="{C4C6B4F7-938C-C844-C9B2-4E6552630B9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25041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479425" y="2887307"/>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Example: Fire-related casualties in England (2010-19) with spatial temporal risk modelling</a:t>
            </a:r>
          </a:p>
        </p:txBody>
      </p:sp>
      <p:sp>
        <p:nvSpPr>
          <p:cNvPr id="4" name="Slide Number Placeholder 3">
            <a:extLst>
              <a:ext uri="{FF2B5EF4-FFF2-40B4-BE49-F238E27FC236}">
                <a16:creationId xmlns:a16="http://schemas.microsoft.com/office/drawing/2014/main" id="{DDD2C82E-D90F-84E2-04FA-8038CCDE8A7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3764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5DA381A-B2D0-4BA9-0A36-634FD91F490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9FBD8731-0544-79F5-FD79-E2EF411E222F}"/>
              </a:ext>
            </a:extLst>
          </p:cNvPr>
          <p:cNvPicPr>
            <a:picLocks noChangeAspect="1"/>
          </p:cNvPicPr>
          <p:nvPr/>
        </p:nvPicPr>
        <p:blipFill>
          <a:blip r:embed="rId2"/>
          <a:stretch>
            <a:fillRect/>
          </a:stretch>
        </p:blipFill>
        <p:spPr>
          <a:xfrm>
            <a:off x="269999" y="964993"/>
            <a:ext cx="5997190" cy="4700752"/>
          </a:xfrm>
          <a:prstGeom prst="rect">
            <a:avLst/>
          </a:prstGeom>
        </p:spPr>
      </p:pic>
      <p:sp>
        <p:nvSpPr>
          <p:cNvPr id="6" name="TextBox 5">
            <a:extLst>
              <a:ext uri="{FF2B5EF4-FFF2-40B4-BE49-F238E27FC236}">
                <a16:creationId xmlns:a16="http://schemas.microsoft.com/office/drawing/2014/main" id="{EC5069D8-757F-4539-0544-28A6735C8FC0}"/>
              </a:ext>
            </a:extLst>
          </p:cNvPr>
          <p:cNvSpPr txBox="1"/>
          <p:nvPr/>
        </p:nvSpPr>
        <p:spPr>
          <a:xfrm>
            <a:off x="156084" y="113359"/>
            <a:ext cx="114959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results illustrates the overall association between socioeconomic deprivation factors and risk of fire-related casualties in England (2010-19). </a:t>
            </a:r>
          </a:p>
        </p:txBody>
      </p:sp>
      <p:sp>
        <p:nvSpPr>
          <p:cNvPr id="9" name="TextBox 8">
            <a:extLst>
              <a:ext uri="{FF2B5EF4-FFF2-40B4-BE49-F238E27FC236}">
                <a16:creationId xmlns:a16="http://schemas.microsoft.com/office/drawing/2014/main" id="{075F9DF9-6CE9-BFAD-C1BC-338731037038}"/>
              </a:ext>
            </a:extLst>
          </p:cNvPr>
          <p:cNvSpPr txBox="1"/>
          <p:nvPr/>
        </p:nvSpPr>
        <p:spPr>
          <a:xfrm>
            <a:off x="27560" y="5871048"/>
            <a:ext cx="5459906"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Source: Li et al, (2022), Ecological study exploring the geospatial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associations between socioeconomic deprivation and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fire-related dwelling casualties in England (2010-2019),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DOI: </a:t>
            </a: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3"/>
              </a:rPr>
              <a:t>https://doi.org/10.1016/j.apgeog.2022.102718</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0" name="TextBox 9">
            <a:extLst>
              <a:ext uri="{FF2B5EF4-FFF2-40B4-BE49-F238E27FC236}">
                <a16:creationId xmlns:a16="http://schemas.microsoft.com/office/drawing/2014/main" id="{A0BB5493-9C86-3771-FB57-AB31751F00F4}"/>
              </a:ext>
            </a:extLst>
          </p:cNvPr>
          <p:cNvSpPr txBox="1"/>
          <p:nvPr/>
        </p:nvSpPr>
        <p:spPr>
          <a:xfrm>
            <a:off x="6484882" y="714619"/>
            <a:ext cx="5517517" cy="5601533"/>
          </a:xfrm>
          <a:prstGeom prst="rect">
            <a:avLst/>
          </a:prstGeom>
          <a:solidFill>
            <a:schemeClr val="accent1">
              <a:lumMod val="40000"/>
              <a:lumOff val="60000"/>
            </a:schemeClr>
          </a:solidFill>
        </p:spPr>
        <p:txBody>
          <a:bodyPr wrap="square" rtlCol="0">
            <a:spAutoFit/>
          </a:bodyPr>
          <a:lstStyle/>
          <a:p>
            <a:r>
              <a:rPr lang="en-GB" sz="1400" b="1" dirty="0">
                <a:latin typeface="Helvetica" pitchFamily="2" charset="0"/>
              </a:rPr>
              <a:t>Interpretation:</a:t>
            </a:r>
          </a:p>
          <a:p>
            <a:endParaRPr lang="en-GB" sz="1400" b="1" dirty="0">
              <a:latin typeface="Helvetica" pitchFamily="2" charset="0"/>
            </a:endParaRPr>
          </a:p>
          <a:p>
            <a:pPr marL="171450" indent="-171450">
              <a:buFont typeface="Arial" panose="020B0604020202020204" pitchFamily="34" charset="0"/>
              <a:buChar char="•"/>
            </a:pPr>
            <a:r>
              <a:rPr lang="en-GB" sz="1400" b="1" dirty="0">
                <a:latin typeface="Helvetica" pitchFamily="2" charset="0"/>
              </a:rPr>
              <a:t>Living environment</a:t>
            </a:r>
            <a:r>
              <a:rPr lang="en-GB" sz="1400" dirty="0">
                <a:latin typeface="Helvetica" pitchFamily="2" charset="0"/>
              </a:rPr>
              <a:t>: In the context of this socioeconomic deprivation domain – </a:t>
            </a:r>
            <a:r>
              <a:rPr lang="en-GB" sz="1400" b="1" dirty="0">
                <a:solidFill>
                  <a:srgbClr val="FF0000"/>
                </a:solidFill>
                <a:latin typeface="Helvetica" pitchFamily="2" charset="0"/>
              </a:rPr>
              <a:t>increased levels significantly increases the risk of fire-related casualties by 24.1% (1.241 times higher).</a:t>
            </a:r>
          </a:p>
          <a:p>
            <a:endParaRPr lang="en-GB" sz="1400" b="1" dirty="0">
              <a:solidFill>
                <a:srgbClr val="FF0000"/>
              </a:solidFill>
              <a:latin typeface="Helvetica" pitchFamily="2" charset="0"/>
              <a:sym typeface="Wingdings" pitchFamily="2" charset="2"/>
            </a:endParaRPr>
          </a:p>
          <a:p>
            <a:pPr marL="171450" indent="-171450">
              <a:buFont typeface="Arial" panose="020B0604020202020204" pitchFamily="34" charset="0"/>
              <a:buChar char="•"/>
            </a:pPr>
            <a:r>
              <a:rPr lang="en-GB" sz="1400" b="1" dirty="0">
                <a:latin typeface="Helvetica" pitchFamily="2" charset="0"/>
                <a:sym typeface="Wingdings" pitchFamily="2" charset="2"/>
              </a:rPr>
              <a:t>Barriers to housing and public service</a:t>
            </a:r>
            <a:r>
              <a:rPr lang="en-GB" sz="1400" dirty="0">
                <a:latin typeface="Helvetica" pitchFamily="2" charset="0"/>
                <a:sym typeface="Wingdings" pitchFamily="2" charset="2"/>
              </a:rPr>
              <a:t>: </a:t>
            </a:r>
            <a:r>
              <a:rPr lang="en-GB" sz="1400" dirty="0">
                <a:latin typeface="Helvetica" pitchFamily="2" charset="0"/>
              </a:rPr>
              <a:t>In the context of this socioeconomic deprivation domain – </a:t>
            </a:r>
            <a:r>
              <a:rPr lang="en-GB" sz="1400" b="1" dirty="0">
                <a:solidFill>
                  <a:srgbClr val="FF0000"/>
                </a:solidFill>
                <a:latin typeface="Helvetica" pitchFamily="2" charset="0"/>
              </a:rPr>
              <a:t>increased levels significantly increases the risk of fire-related casualties by 13.7% (1.137 times higher).</a:t>
            </a:r>
          </a:p>
          <a:p>
            <a:endParaRPr lang="en-GB" sz="1400" b="1" dirty="0">
              <a:solidFill>
                <a:srgbClr val="FF0000"/>
              </a:solidFill>
              <a:latin typeface="Helvetica" pitchFamily="2" charset="0"/>
            </a:endParaRPr>
          </a:p>
          <a:p>
            <a:pPr marL="171450" indent="-171450">
              <a:buFont typeface="Arial" panose="020B0604020202020204" pitchFamily="34" charset="0"/>
              <a:buChar char="•"/>
            </a:pPr>
            <a:r>
              <a:rPr lang="en-GB" sz="1400" b="1" dirty="0">
                <a:latin typeface="Helvetica" pitchFamily="2" charset="0"/>
                <a:sym typeface="Wingdings" pitchFamily="2" charset="2"/>
              </a:rPr>
              <a:t>Education, Skills &amp; Training</a:t>
            </a:r>
            <a:r>
              <a:rPr lang="en-GB" sz="1400" dirty="0">
                <a:latin typeface="Helvetica" pitchFamily="2" charset="0"/>
                <a:sym typeface="Wingdings" pitchFamily="2" charset="2"/>
              </a:rPr>
              <a:t>: </a:t>
            </a:r>
            <a:r>
              <a:rPr lang="en-GB" sz="1400" dirty="0">
                <a:latin typeface="Helvetica" pitchFamily="2" charset="0"/>
              </a:rPr>
              <a:t>In the context of this socioeconomic deprivation domain – </a:t>
            </a:r>
            <a:r>
              <a:rPr lang="en-GB" sz="1400" b="1" dirty="0">
                <a:solidFill>
                  <a:srgbClr val="FF0000"/>
                </a:solidFill>
                <a:latin typeface="Helvetica" pitchFamily="2" charset="0"/>
              </a:rPr>
              <a:t>increased levels significantly increases the risk of fire-related casualties by 18.1% (1.181 times higher).</a:t>
            </a:r>
          </a:p>
          <a:p>
            <a:endParaRPr lang="en-GB" sz="1400" b="1" dirty="0">
              <a:solidFill>
                <a:srgbClr val="FF0000"/>
              </a:solidFill>
              <a:latin typeface="Helvetica" pitchFamily="2" charset="0"/>
            </a:endParaRPr>
          </a:p>
          <a:p>
            <a:pPr marL="171450" indent="-171450">
              <a:buFont typeface="Arial" panose="020B0604020202020204" pitchFamily="34" charset="0"/>
              <a:buChar char="•"/>
            </a:pPr>
            <a:r>
              <a:rPr lang="en-GB" sz="1400" b="1" dirty="0">
                <a:latin typeface="Helvetica" pitchFamily="2" charset="0"/>
                <a:sym typeface="Wingdings" pitchFamily="2" charset="2"/>
              </a:rPr>
              <a:t>Crime</a:t>
            </a:r>
            <a:r>
              <a:rPr lang="en-GB" sz="1400" dirty="0">
                <a:latin typeface="Helvetica" pitchFamily="2" charset="0"/>
                <a:sym typeface="Wingdings" pitchFamily="2" charset="2"/>
              </a:rPr>
              <a:t>: </a:t>
            </a:r>
            <a:r>
              <a:rPr lang="en-GB" sz="1400" dirty="0">
                <a:latin typeface="Helvetica" pitchFamily="2" charset="0"/>
              </a:rPr>
              <a:t>In the context of this socioeconomic deprivation domain – </a:t>
            </a:r>
            <a:r>
              <a:rPr lang="en-GB" sz="1400" b="1" dirty="0">
                <a:solidFill>
                  <a:srgbClr val="FF0000"/>
                </a:solidFill>
                <a:latin typeface="Helvetica" pitchFamily="2" charset="0"/>
              </a:rPr>
              <a:t>increased levels marginally increases the risk of fire-related casualties by 1.0% (1.01 times higher). </a:t>
            </a:r>
            <a:r>
              <a:rPr lang="en-GB" sz="1400" dirty="0">
                <a:latin typeface="Helvetica" pitchFamily="2" charset="0"/>
              </a:rPr>
              <a:t>While this is statistically significant, the significance can be seen as something that is marginal.</a:t>
            </a:r>
            <a:endParaRPr lang="en-GB" sz="1400" dirty="0">
              <a:latin typeface="Helvetica" pitchFamily="2" charset="0"/>
              <a:sym typeface="Wingdings" pitchFamily="2" charset="2"/>
            </a:endParaRPr>
          </a:p>
          <a:p>
            <a:endParaRPr lang="en-GB" sz="1400" dirty="0">
              <a:latin typeface="Helvetica" pitchFamily="2" charset="0"/>
            </a:endParaRPr>
          </a:p>
          <a:p>
            <a:r>
              <a:rPr lang="en-GB" sz="1200" dirty="0">
                <a:latin typeface="Helvetica" pitchFamily="2" charset="0"/>
              </a:rPr>
              <a:t>NOTE: The random effects are reported in this instance to show the variation in risk. Most of it is captured in the time component (0.936 = 93.6%) meaning that there is a very strong temporal autocorrelation in the data.</a:t>
            </a:r>
          </a:p>
        </p:txBody>
      </p:sp>
    </p:spTree>
    <p:extLst>
      <p:ext uri="{BB962C8B-B14F-4D97-AF65-F5344CB8AC3E}">
        <p14:creationId xmlns:p14="http://schemas.microsoft.com/office/powerpoint/2010/main" val="3190438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england with different colored areas&#10;&#10;Description automatically generated">
            <a:extLst>
              <a:ext uri="{FF2B5EF4-FFF2-40B4-BE49-F238E27FC236}">
                <a16:creationId xmlns:a16="http://schemas.microsoft.com/office/drawing/2014/main" id="{9AC745BF-3A90-6DAB-BDC6-8706E1F317AD}"/>
              </a:ext>
            </a:extLst>
          </p:cNvPr>
          <p:cNvPicPr>
            <a:picLocks noChangeAspect="1"/>
          </p:cNvPicPr>
          <p:nvPr/>
        </p:nvPicPr>
        <p:blipFill>
          <a:blip r:embed="rId2"/>
          <a:stretch>
            <a:fillRect/>
          </a:stretch>
        </p:blipFill>
        <p:spPr>
          <a:xfrm>
            <a:off x="571567" y="740039"/>
            <a:ext cx="4849037" cy="3385290"/>
          </a:xfrm>
          <a:prstGeom prst="rect">
            <a:avLst/>
          </a:prstGeom>
        </p:spPr>
      </p:pic>
      <p:pic>
        <p:nvPicPr>
          <p:cNvPr id="6" name="Picture 5" descr="A map of england with different colored areas&#10;&#10;Description automatically generated">
            <a:extLst>
              <a:ext uri="{FF2B5EF4-FFF2-40B4-BE49-F238E27FC236}">
                <a16:creationId xmlns:a16="http://schemas.microsoft.com/office/drawing/2014/main" id="{98836843-C536-FC8E-9B78-11DCC669DD9F}"/>
              </a:ext>
            </a:extLst>
          </p:cNvPr>
          <p:cNvPicPr>
            <a:picLocks noChangeAspect="1"/>
          </p:cNvPicPr>
          <p:nvPr/>
        </p:nvPicPr>
        <p:blipFill>
          <a:blip r:embed="rId3"/>
          <a:stretch>
            <a:fillRect/>
          </a:stretch>
        </p:blipFill>
        <p:spPr>
          <a:xfrm>
            <a:off x="874939" y="954890"/>
            <a:ext cx="4827577" cy="3385290"/>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0C89F46-1831-A33B-A090-73FABD2D446A}"/>
                  </a:ext>
                </a:extLst>
              </p:cNvPr>
              <p:cNvSpPr txBox="1"/>
              <p:nvPr/>
            </p:nvSpPr>
            <p:spPr>
              <a:xfrm rot="21227519">
                <a:off x="984166" y="931121"/>
                <a:ext cx="5782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1" i="1" smtClean="0">
                          <a:latin typeface="Cambria Math" panose="02040503050406030204" pitchFamily="18" charset="0"/>
                        </a:rPr>
                        <m:t>⋱</m:t>
                      </m:r>
                    </m:oMath>
                  </m:oMathPara>
                </a14:m>
                <a:endParaRPr lang="en-GB" sz="3600" b="1" dirty="0"/>
              </a:p>
            </p:txBody>
          </p:sp>
        </mc:Choice>
        <mc:Fallback>
          <p:sp>
            <p:nvSpPr>
              <p:cNvPr id="2" name="TextBox 1">
                <a:extLst>
                  <a:ext uri="{FF2B5EF4-FFF2-40B4-BE49-F238E27FC236}">
                    <a16:creationId xmlns:a16="http://schemas.microsoft.com/office/drawing/2014/main" id="{20C89F46-1831-A33B-A090-73FABD2D446A}"/>
                  </a:ext>
                </a:extLst>
              </p:cNvPr>
              <p:cNvSpPr txBox="1">
                <a:spLocks noRot="1" noChangeAspect="1" noMove="1" noResize="1" noEditPoints="1" noAdjustHandles="1" noChangeArrowheads="1" noChangeShapeType="1" noTextEdit="1"/>
              </p:cNvSpPr>
              <p:nvPr/>
            </p:nvSpPr>
            <p:spPr>
              <a:xfrm rot="21227519">
                <a:off x="984166" y="931121"/>
                <a:ext cx="578284" cy="64633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AAAA2A3-250C-CD15-975C-24B8B04F7BE2}"/>
                  </a:ext>
                </a:extLst>
              </p:cNvPr>
              <p:cNvSpPr txBox="1"/>
              <p:nvPr/>
            </p:nvSpPr>
            <p:spPr>
              <a:xfrm rot="21227519">
                <a:off x="5434834" y="849007"/>
                <a:ext cx="5782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1" i="1" smtClean="0">
                          <a:latin typeface="Cambria Math" panose="02040503050406030204" pitchFamily="18" charset="0"/>
                        </a:rPr>
                        <m:t>⋱</m:t>
                      </m:r>
                    </m:oMath>
                  </m:oMathPara>
                </a14:m>
                <a:endParaRPr lang="en-GB" sz="3600" b="1" dirty="0"/>
              </a:p>
            </p:txBody>
          </p:sp>
        </mc:Choice>
        <mc:Fallback>
          <p:sp>
            <p:nvSpPr>
              <p:cNvPr id="7" name="TextBox 6">
                <a:extLst>
                  <a:ext uri="{FF2B5EF4-FFF2-40B4-BE49-F238E27FC236}">
                    <a16:creationId xmlns:a16="http://schemas.microsoft.com/office/drawing/2014/main" id="{5AAAA2A3-250C-CD15-975C-24B8B04F7BE2}"/>
                  </a:ext>
                </a:extLst>
              </p:cNvPr>
              <p:cNvSpPr txBox="1">
                <a:spLocks noRot="1" noChangeAspect="1" noMove="1" noResize="1" noEditPoints="1" noAdjustHandles="1" noChangeArrowheads="1" noChangeShapeType="1" noTextEdit="1"/>
              </p:cNvSpPr>
              <p:nvPr/>
            </p:nvSpPr>
            <p:spPr>
              <a:xfrm rot="21227519">
                <a:off x="5434834" y="849007"/>
                <a:ext cx="578284" cy="64633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00FE715-3275-ED4F-63B7-198AC2023012}"/>
                  </a:ext>
                </a:extLst>
              </p:cNvPr>
              <p:cNvSpPr txBox="1"/>
              <p:nvPr/>
            </p:nvSpPr>
            <p:spPr>
              <a:xfrm rot="21227519">
                <a:off x="867709" y="4017014"/>
                <a:ext cx="5782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1" i="1" smtClean="0">
                          <a:latin typeface="Cambria Math" panose="02040503050406030204" pitchFamily="18" charset="0"/>
                        </a:rPr>
                        <m:t>⋱</m:t>
                      </m:r>
                    </m:oMath>
                  </m:oMathPara>
                </a14:m>
                <a:endParaRPr lang="en-GB" sz="3600" b="1" dirty="0"/>
              </a:p>
            </p:txBody>
          </p:sp>
        </mc:Choice>
        <mc:Fallback>
          <p:sp>
            <p:nvSpPr>
              <p:cNvPr id="8" name="TextBox 7">
                <a:extLst>
                  <a:ext uri="{FF2B5EF4-FFF2-40B4-BE49-F238E27FC236}">
                    <a16:creationId xmlns:a16="http://schemas.microsoft.com/office/drawing/2014/main" id="{300FE715-3275-ED4F-63B7-198AC2023012}"/>
                  </a:ext>
                </a:extLst>
              </p:cNvPr>
              <p:cNvSpPr txBox="1">
                <a:spLocks noRot="1" noChangeAspect="1" noMove="1" noResize="1" noEditPoints="1" noAdjustHandles="1" noChangeArrowheads="1" noChangeShapeType="1" noTextEdit="1"/>
              </p:cNvSpPr>
              <p:nvPr/>
            </p:nvSpPr>
            <p:spPr>
              <a:xfrm rot="21227519">
                <a:off x="867709" y="4017014"/>
                <a:ext cx="578284" cy="646331"/>
              </a:xfrm>
              <a:prstGeom prst="rect">
                <a:avLst/>
              </a:prstGeom>
              <a:blipFill>
                <a:blip r:embed="rId6"/>
                <a:stretch>
                  <a:fillRect/>
                </a:stretch>
              </a:blipFill>
            </p:spPr>
            <p:txBody>
              <a:bodyPr/>
              <a:lstStyle/>
              <a:p>
                <a:r>
                  <a:rPr lang="en-GB">
                    <a:noFill/>
                  </a:rPr>
                  <a:t> </a:t>
                </a:r>
              </a:p>
            </p:txBody>
          </p:sp>
        </mc:Fallback>
      </mc:AlternateContent>
      <p:pic>
        <p:nvPicPr>
          <p:cNvPr id="10" name="Picture 9" descr="A map of england with different colored states&#10;&#10;Description automatically generated">
            <a:extLst>
              <a:ext uri="{FF2B5EF4-FFF2-40B4-BE49-F238E27FC236}">
                <a16:creationId xmlns:a16="http://schemas.microsoft.com/office/drawing/2014/main" id="{BEB5E514-824F-E391-5447-489F5A5C0650}"/>
              </a:ext>
            </a:extLst>
          </p:cNvPr>
          <p:cNvPicPr>
            <a:picLocks noChangeAspect="1"/>
          </p:cNvPicPr>
          <p:nvPr/>
        </p:nvPicPr>
        <p:blipFill>
          <a:blip r:embed="rId7"/>
          <a:stretch>
            <a:fillRect/>
          </a:stretch>
        </p:blipFill>
        <p:spPr>
          <a:xfrm>
            <a:off x="1451333" y="1389454"/>
            <a:ext cx="4554555" cy="3165577"/>
          </a:xfrm>
          <a:prstGeom prst="rect">
            <a:avLst/>
          </a:prstGeom>
        </p:spPr>
      </p:pic>
      <p:pic>
        <p:nvPicPr>
          <p:cNvPr id="12" name="Picture 11" descr="A blue and pink rectangular pattern with white text&#10;&#10;Description automatically generated">
            <a:extLst>
              <a:ext uri="{FF2B5EF4-FFF2-40B4-BE49-F238E27FC236}">
                <a16:creationId xmlns:a16="http://schemas.microsoft.com/office/drawing/2014/main" id="{058AA1AF-F9B2-8EC1-B23E-378F008A22E9}"/>
              </a:ext>
            </a:extLst>
          </p:cNvPr>
          <p:cNvPicPr>
            <a:picLocks noChangeAspect="1"/>
          </p:cNvPicPr>
          <p:nvPr/>
        </p:nvPicPr>
        <p:blipFill>
          <a:blip r:embed="rId8"/>
          <a:stretch>
            <a:fillRect/>
          </a:stretch>
        </p:blipFill>
        <p:spPr>
          <a:xfrm>
            <a:off x="6956611" y="329792"/>
            <a:ext cx="4711165" cy="6198415"/>
          </a:xfrm>
          <a:prstGeom prst="rect">
            <a:avLst/>
          </a:prstGeom>
          <a:ln>
            <a:solidFill>
              <a:schemeClr val="tx1"/>
            </a:solidFill>
          </a:ln>
        </p:spPr>
      </p:pic>
      <p:sp>
        <p:nvSpPr>
          <p:cNvPr id="13" name="TextBox 12">
            <a:extLst>
              <a:ext uri="{FF2B5EF4-FFF2-40B4-BE49-F238E27FC236}">
                <a16:creationId xmlns:a16="http://schemas.microsoft.com/office/drawing/2014/main" id="{6EA17B7D-93D2-C688-0AC3-FEF8541D4A6B}"/>
              </a:ext>
            </a:extLst>
          </p:cNvPr>
          <p:cNvSpPr txBox="1"/>
          <p:nvPr/>
        </p:nvSpPr>
        <p:spPr>
          <a:xfrm>
            <a:off x="310102" y="5139189"/>
            <a:ext cx="5833181" cy="830997"/>
          </a:xfrm>
          <a:prstGeom prst="rect">
            <a:avLst/>
          </a:prstGeom>
          <a:solidFill>
            <a:schemeClr val="accent1"/>
          </a:solidFill>
          <a:ln>
            <a:solidFill>
              <a:schemeClr val="accent1"/>
            </a:solidFill>
          </a:ln>
        </p:spPr>
        <p:txBody>
          <a:bodyPr wrap="square" rtlCol="0">
            <a:spAutoFit/>
          </a:bodyPr>
          <a:lstStyle/>
          <a:p>
            <a:r>
              <a:rPr lang="en-GB" sz="1200" b="1" dirty="0">
                <a:latin typeface="Arial" panose="020B0604020202020204" pitchFamily="34" charset="0"/>
                <a:cs typeface="Arial" panose="020B0604020202020204" pitchFamily="34" charset="0"/>
              </a:rPr>
              <a:t>Interpretation: On a year-on-year basis, the increased risks are significantly sustained throughout the 10-year period for Humberside, Lancaster, Greater Manchester, Merseyside, Tyne and Wear, West Midlands, West Yorkshire, and Devon &amp; Somerset.</a:t>
            </a:r>
          </a:p>
        </p:txBody>
      </p:sp>
      <p:sp>
        <p:nvSpPr>
          <p:cNvPr id="14" name="TextBox 13">
            <a:extLst>
              <a:ext uri="{FF2B5EF4-FFF2-40B4-BE49-F238E27FC236}">
                <a16:creationId xmlns:a16="http://schemas.microsoft.com/office/drawing/2014/main" id="{75AF8881-F0C8-6BBC-2086-F3417BA16B8F}"/>
              </a:ext>
            </a:extLst>
          </p:cNvPr>
          <p:cNvSpPr txBox="1"/>
          <p:nvPr/>
        </p:nvSpPr>
        <p:spPr>
          <a:xfrm>
            <a:off x="6173301" y="2740048"/>
            <a:ext cx="723275" cy="523220"/>
          </a:xfrm>
          <a:prstGeom prst="rect">
            <a:avLst/>
          </a:prstGeom>
          <a:noFill/>
        </p:spPr>
        <p:txBody>
          <a:bodyPr wrap="none" rtlCol="0">
            <a:spAutoFit/>
          </a:bodyPr>
          <a:lstStyle/>
          <a:p>
            <a:r>
              <a:rPr lang="en-GB" sz="2800" b="1" dirty="0"/>
              <a:t>&gt;&gt;&gt;</a:t>
            </a:r>
          </a:p>
        </p:txBody>
      </p:sp>
      <p:sp>
        <p:nvSpPr>
          <p:cNvPr id="15" name="Slide Number Placeholder 3">
            <a:extLst>
              <a:ext uri="{FF2B5EF4-FFF2-40B4-BE49-F238E27FC236}">
                <a16:creationId xmlns:a16="http://schemas.microsoft.com/office/drawing/2014/main" id="{79EA83B9-F770-B6F0-50B5-DE2FF59EE5E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TextBox 15">
            <a:extLst>
              <a:ext uri="{FF2B5EF4-FFF2-40B4-BE49-F238E27FC236}">
                <a16:creationId xmlns:a16="http://schemas.microsoft.com/office/drawing/2014/main" id="{E8767B8D-45F9-9C3A-75AB-C7B8FEF52057}"/>
              </a:ext>
            </a:extLst>
          </p:cNvPr>
          <p:cNvSpPr txBox="1"/>
          <p:nvPr/>
        </p:nvSpPr>
        <p:spPr>
          <a:xfrm>
            <a:off x="310102" y="346389"/>
            <a:ext cx="5833181" cy="4631091"/>
          </a:xfrm>
          <a:prstGeom prst="rect">
            <a:avLst/>
          </a:prstGeom>
          <a:noFill/>
          <a:ln>
            <a:solidFill>
              <a:schemeClr val="tx1"/>
            </a:solidFill>
          </a:ln>
        </p:spPr>
        <p:txBody>
          <a:bodyPr wrap="square" rtlCol="0">
            <a:spAutoFit/>
          </a:bodyPr>
          <a:lstStyle/>
          <a:p>
            <a:endParaRPr lang="en-GB" dirty="0"/>
          </a:p>
        </p:txBody>
      </p:sp>
      <p:sp>
        <p:nvSpPr>
          <p:cNvPr id="17" name="TextBox 16">
            <a:extLst>
              <a:ext uri="{FF2B5EF4-FFF2-40B4-BE49-F238E27FC236}">
                <a16:creationId xmlns:a16="http://schemas.microsoft.com/office/drawing/2014/main" id="{B85377A4-7AA6-38EC-C8E5-BC8AF2355135}"/>
              </a:ext>
            </a:extLst>
          </p:cNvPr>
          <p:cNvSpPr txBox="1"/>
          <p:nvPr/>
        </p:nvSpPr>
        <p:spPr>
          <a:xfrm>
            <a:off x="0" y="6445791"/>
            <a:ext cx="6793654" cy="400110"/>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Source</a:t>
            </a:r>
            <a:r>
              <a:rPr lang="en-GB" sz="1000" dirty="0">
                <a:latin typeface="Helvetica Neue" panose="02000503000000020004" pitchFamily="2" charset="0"/>
                <a:ea typeface="Helvetica Neue" panose="02000503000000020004" pitchFamily="2" charset="0"/>
                <a:cs typeface="Helvetica Neue" panose="02000503000000020004" pitchFamily="2" charset="0"/>
              </a:rPr>
              <a:t>: Li et al, (2022), Ecological study exploring the geospatial associations between socioeconomic deprivation and  fire-related dwelling casualties in England (2010-2019). DOI: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9"/>
              </a:rPr>
              <a:t>https://doi.org/10.1016/j.apgeog.2022.102718</a:t>
            </a:r>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8" name="TextBox 17">
            <a:extLst>
              <a:ext uri="{FF2B5EF4-FFF2-40B4-BE49-F238E27FC236}">
                <a16:creationId xmlns:a16="http://schemas.microsoft.com/office/drawing/2014/main" id="{9FD27AA8-A746-0A38-68AF-EA1E16FBF430}"/>
              </a:ext>
            </a:extLst>
          </p:cNvPr>
          <p:cNvSpPr txBox="1"/>
          <p:nvPr/>
        </p:nvSpPr>
        <p:spPr>
          <a:xfrm>
            <a:off x="173896" y="7835"/>
            <a:ext cx="6169628" cy="338554"/>
          </a:xfrm>
          <a:prstGeom prst="rect">
            <a:avLst/>
          </a:prstGeom>
          <a:noFill/>
        </p:spPr>
        <p:txBody>
          <a:bodyPr wrap="square" rtlCol="0">
            <a:spAutoFit/>
          </a:bodyPr>
          <a:lstStyle/>
          <a:p>
            <a:r>
              <a:rPr lang="en-GB" sz="1600" b="1" dirty="0">
                <a:latin typeface="Arial" panose="020B0604020202020204" pitchFamily="34" charset="0"/>
                <a:cs typeface="Arial" panose="020B0604020202020204" pitchFamily="34" charset="0"/>
              </a:rPr>
              <a:t>Spatial and temporal variation in risk of fire-related casualties</a:t>
            </a:r>
          </a:p>
        </p:txBody>
      </p:sp>
      <p:sp>
        <p:nvSpPr>
          <p:cNvPr id="19" name="TextBox 18">
            <a:extLst>
              <a:ext uri="{FF2B5EF4-FFF2-40B4-BE49-F238E27FC236}">
                <a16:creationId xmlns:a16="http://schemas.microsoft.com/office/drawing/2014/main" id="{92268102-220A-B289-1BDD-A23343D4B4DE}"/>
              </a:ext>
            </a:extLst>
          </p:cNvPr>
          <p:cNvSpPr txBox="1"/>
          <p:nvPr/>
        </p:nvSpPr>
        <p:spPr>
          <a:xfrm>
            <a:off x="6872586" y="-24048"/>
            <a:ext cx="5145518" cy="338554"/>
          </a:xfrm>
          <a:prstGeom prst="rect">
            <a:avLst/>
          </a:prstGeom>
          <a:noFill/>
        </p:spPr>
        <p:txBody>
          <a:bodyPr wrap="square" rtlCol="0">
            <a:spAutoFit/>
          </a:bodyPr>
          <a:lstStyle/>
          <a:p>
            <a:r>
              <a:rPr lang="en-GB" sz="1600" b="1" dirty="0">
                <a:latin typeface="Arial" panose="020B0604020202020204" pitchFamily="34" charset="0"/>
                <a:cs typeface="Arial" panose="020B0604020202020204" pitchFamily="34" charset="0"/>
              </a:rPr>
              <a:t>Translate maps to show significant risk trajectories</a:t>
            </a:r>
          </a:p>
        </p:txBody>
      </p:sp>
    </p:spTree>
    <p:extLst>
      <p:ext uri="{BB962C8B-B14F-4D97-AF65-F5344CB8AC3E}">
        <p14:creationId xmlns:p14="http://schemas.microsoft.com/office/powerpoint/2010/main" val="3280563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5" name="Picture 4">
            <a:extLst>
              <a:ext uri="{FF2B5EF4-FFF2-40B4-BE49-F238E27FC236}">
                <a16:creationId xmlns:a16="http://schemas.microsoft.com/office/drawing/2014/main" id="{0C44E02A-8B92-2A1C-E54B-E8478F7FCA1C}"/>
              </a:ext>
            </a:extLst>
          </p:cNvPr>
          <p:cNvPicPr>
            <a:picLocks noChangeAspect="1"/>
          </p:cNvPicPr>
          <p:nvPr/>
        </p:nvPicPr>
        <p:blipFill rotWithShape="1">
          <a:blip r:embed="rId2"/>
          <a:srcRect l="78750"/>
          <a:stretch/>
        </p:blipFill>
        <p:spPr>
          <a:xfrm>
            <a:off x="4408572" y="4240033"/>
            <a:ext cx="2959883" cy="1108264"/>
          </a:xfrm>
          <a:prstGeom prst="rect">
            <a:avLst/>
          </a:prstGeom>
        </p:spPr>
      </p:pic>
      <p:sp>
        <p:nvSpPr>
          <p:cNvPr id="3" name="Slide Number Placeholder 3">
            <a:extLst>
              <a:ext uri="{FF2B5EF4-FFF2-40B4-BE49-F238E27FC236}">
                <a16:creationId xmlns:a16="http://schemas.microsoft.com/office/drawing/2014/main" id="{631777DE-3596-5D36-ACDE-F450FFE0580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284483" y="164175"/>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We situated hierarchical models within a spatial context:</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21489A46-9908-F24B-BC23-B6BE9A0D8F6B}"/>
              </a:ext>
            </a:extLst>
          </p:cNvPr>
          <p:cNvSpPr txBox="1"/>
          <p:nvPr/>
        </p:nvSpPr>
        <p:spPr>
          <a:xfrm>
            <a:off x="388589" y="891711"/>
            <a:ext cx="11095529" cy="707886"/>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Bayesian inference, are often used in hierarchical modelling, which are models commonly used in the quantification of spatial and spatiotemporal areal data. </a:t>
            </a:r>
          </a:p>
        </p:txBody>
      </p:sp>
      <p:sp>
        <p:nvSpPr>
          <p:cNvPr id="6" name="TextBox 5">
            <a:extLst>
              <a:ext uri="{FF2B5EF4-FFF2-40B4-BE49-F238E27FC236}">
                <a16:creationId xmlns:a16="http://schemas.microsoft.com/office/drawing/2014/main" id="{6FF9A56F-BE74-AF42-B6A6-837E3124A757}"/>
              </a:ext>
            </a:extLst>
          </p:cNvPr>
          <p:cNvSpPr txBox="1"/>
          <p:nvPr/>
        </p:nvSpPr>
        <p:spPr>
          <a:xfrm>
            <a:off x="380480" y="1976738"/>
            <a:ext cx="11095528" cy="1754326"/>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Bayesian approach are incredibly good with datasets that have a hierarchical structure.</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are statistical model written in multiple levels (i.e., hierarchical form) to estimate parameters of the posterior distribution</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Example: Intestinal parasitaemia among school children in Tanzania and infection status linked with anaemia   </a:t>
            </a:r>
          </a:p>
        </p:txBody>
      </p:sp>
      <p:sp>
        <p:nvSpPr>
          <p:cNvPr id="7" name="Slide Number Placeholder 3">
            <a:extLst>
              <a:ext uri="{FF2B5EF4-FFF2-40B4-BE49-F238E27FC236}">
                <a16:creationId xmlns:a16="http://schemas.microsoft.com/office/drawing/2014/main" id="{AF6D4A36-4F70-C263-F757-C9706F4DF3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0" name="Rectangle 189">
            <a:extLst>
              <a:ext uri="{FF2B5EF4-FFF2-40B4-BE49-F238E27FC236}">
                <a16:creationId xmlns:a16="http://schemas.microsoft.com/office/drawing/2014/main" id="{70BE4172-504F-8183-B90D-96445DDF325C}"/>
              </a:ext>
            </a:extLst>
          </p:cNvPr>
          <p:cNvSpPr/>
          <p:nvPr/>
        </p:nvSpPr>
        <p:spPr>
          <a:xfrm>
            <a:off x="734898"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Oval 190">
            <a:extLst>
              <a:ext uri="{FF2B5EF4-FFF2-40B4-BE49-F238E27FC236}">
                <a16:creationId xmlns:a16="http://schemas.microsoft.com/office/drawing/2014/main" id="{2833DE58-5271-A4B4-8902-3D954FA05CB6}"/>
              </a:ext>
            </a:extLst>
          </p:cNvPr>
          <p:cNvSpPr/>
          <p:nvPr/>
        </p:nvSpPr>
        <p:spPr>
          <a:xfrm>
            <a:off x="1033947" y="479613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Oval 191">
            <a:extLst>
              <a:ext uri="{FF2B5EF4-FFF2-40B4-BE49-F238E27FC236}">
                <a16:creationId xmlns:a16="http://schemas.microsoft.com/office/drawing/2014/main" id="{5BA79BA8-3784-E7DA-7786-533E665F817B}"/>
              </a:ext>
            </a:extLst>
          </p:cNvPr>
          <p:cNvSpPr/>
          <p:nvPr/>
        </p:nvSpPr>
        <p:spPr>
          <a:xfrm>
            <a:off x="1332996" y="479613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Oval 192">
            <a:extLst>
              <a:ext uri="{FF2B5EF4-FFF2-40B4-BE49-F238E27FC236}">
                <a16:creationId xmlns:a16="http://schemas.microsoft.com/office/drawing/2014/main" id="{0E0FF9D4-1B2F-421E-E0B0-C4ECAB624731}"/>
              </a:ext>
            </a:extLst>
          </p:cNvPr>
          <p:cNvSpPr/>
          <p:nvPr/>
        </p:nvSpPr>
        <p:spPr>
          <a:xfrm>
            <a:off x="1617668" y="480220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Oval 193">
            <a:extLst>
              <a:ext uri="{FF2B5EF4-FFF2-40B4-BE49-F238E27FC236}">
                <a16:creationId xmlns:a16="http://schemas.microsoft.com/office/drawing/2014/main" id="{1102A66D-4D69-252C-D594-FC376130E7CD}"/>
              </a:ext>
            </a:extLst>
          </p:cNvPr>
          <p:cNvSpPr/>
          <p:nvPr/>
        </p:nvSpPr>
        <p:spPr>
          <a:xfrm>
            <a:off x="1344498" y="511739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Oval 194">
            <a:extLst>
              <a:ext uri="{FF2B5EF4-FFF2-40B4-BE49-F238E27FC236}">
                <a16:creationId xmlns:a16="http://schemas.microsoft.com/office/drawing/2014/main" id="{FE37B9DB-433A-C841-B262-FEA8A5642C01}"/>
              </a:ext>
            </a:extLst>
          </p:cNvPr>
          <p:cNvSpPr/>
          <p:nvPr/>
        </p:nvSpPr>
        <p:spPr>
          <a:xfrm>
            <a:off x="1637796" y="511739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Oval 195">
            <a:extLst>
              <a:ext uri="{FF2B5EF4-FFF2-40B4-BE49-F238E27FC236}">
                <a16:creationId xmlns:a16="http://schemas.microsoft.com/office/drawing/2014/main" id="{53ADC1AD-5FD7-EE9E-2EC5-158219E30EB5}"/>
              </a:ext>
            </a:extLst>
          </p:cNvPr>
          <p:cNvSpPr/>
          <p:nvPr/>
        </p:nvSpPr>
        <p:spPr>
          <a:xfrm>
            <a:off x="1928219" y="512346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a:extLst>
              <a:ext uri="{FF2B5EF4-FFF2-40B4-BE49-F238E27FC236}">
                <a16:creationId xmlns:a16="http://schemas.microsoft.com/office/drawing/2014/main" id="{E27100D7-C23F-B018-659C-B44E0C503F67}"/>
              </a:ext>
            </a:extLst>
          </p:cNvPr>
          <p:cNvSpPr/>
          <p:nvPr/>
        </p:nvSpPr>
        <p:spPr>
          <a:xfrm>
            <a:off x="1710294" y="544060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a:extLst>
              <a:ext uri="{FF2B5EF4-FFF2-40B4-BE49-F238E27FC236}">
                <a16:creationId xmlns:a16="http://schemas.microsoft.com/office/drawing/2014/main" id="{705597E1-BD07-99EA-D7EA-14D82C2803F3}"/>
              </a:ext>
            </a:extLst>
          </p:cNvPr>
          <p:cNvSpPr/>
          <p:nvPr/>
        </p:nvSpPr>
        <p:spPr>
          <a:xfrm>
            <a:off x="2009343" y="544060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Oval 198">
            <a:extLst>
              <a:ext uri="{FF2B5EF4-FFF2-40B4-BE49-F238E27FC236}">
                <a16:creationId xmlns:a16="http://schemas.microsoft.com/office/drawing/2014/main" id="{7AD7E7F5-5E7C-494E-35A7-3CB375B5B95C}"/>
              </a:ext>
            </a:extLst>
          </p:cNvPr>
          <p:cNvSpPr/>
          <p:nvPr/>
        </p:nvSpPr>
        <p:spPr>
          <a:xfrm>
            <a:off x="2312399" y="544206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FD744D21-BB1E-4DBB-EB59-C9B6E651763E}"/>
              </a:ext>
            </a:extLst>
          </p:cNvPr>
          <p:cNvSpPr/>
          <p:nvPr/>
        </p:nvSpPr>
        <p:spPr>
          <a:xfrm>
            <a:off x="3563840"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CFC1606F-43D9-CA42-0300-63A4C0A53ECB}"/>
              </a:ext>
            </a:extLst>
          </p:cNvPr>
          <p:cNvSpPr/>
          <p:nvPr/>
        </p:nvSpPr>
        <p:spPr>
          <a:xfrm>
            <a:off x="6533595"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Rectangle 201">
            <a:extLst>
              <a:ext uri="{FF2B5EF4-FFF2-40B4-BE49-F238E27FC236}">
                <a16:creationId xmlns:a16="http://schemas.microsoft.com/office/drawing/2014/main" id="{F056EAFD-21BB-B6BA-AFAC-B56192DD181F}"/>
              </a:ext>
            </a:extLst>
          </p:cNvPr>
          <p:cNvSpPr/>
          <p:nvPr/>
        </p:nvSpPr>
        <p:spPr>
          <a:xfrm>
            <a:off x="9362537"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5B9614F6-BA39-0AC5-4E34-66630F8EE894}"/>
                  </a:ext>
                </a:extLst>
              </p:cNvPr>
              <p:cNvSpPr txBox="1"/>
              <p:nvPr/>
            </p:nvSpPr>
            <p:spPr>
              <a:xfrm>
                <a:off x="2012558" y="6338760"/>
                <a:ext cx="75560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3" name="TextBox 202">
                <a:extLst>
                  <a:ext uri="{FF2B5EF4-FFF2-40B4-BE49-F238E27FC236}">
                    <a16:creationId xmlns:a16="http://schemas.microsoft.com/office/drawing/2014/main" id="{5B9614F6-BA39-0AC5-4E34-66630F8EE894}"/>
                  </a:ext>
                </a:extLst>
              </p:cNvPr>
              <p:cNvSpPr txBox="1">
                <a:spLocks noRot="1" noChangeAspect="1" noMove="1" noResize="1" noEditPoints="1" noAdjustHandles="1" noChangeArrowheads="1" noChangeShapeType="1" noTextEdit="1"/>
              </p:cNvSpPr>
              <p:nvPr/>
            </p:nvSpPr>
            <p:spPr>
              <a:xfrm>
                <a:off x="2012558" y="6338760"/>
                <a:ext cx="755607" cy="369332"/>
              </a:xfrm>
              <a:prstGeom prst="rect">
                <a:avLst/>
              </a:prstGeom>
              <a:blipFill>
                <a:blip r:embed="rId3"/>
                <a:stretch>
                  <a:fillRect l="-3333" r="-21667"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2D57A06F-385A-F7F0-F0BD-26A8F5BA3A87}"/>
                  </a:ext>
                </a:extLst>
              </p:cNvPr>
              <p:cNvSpPr txBox="1"/>
              <p:nvPr/>
            </p:nvSpPr>
            <p:spPr>
              <a:xfrm>
                <a:off x="4935871" y="6338150"/>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4" name="TextBox 203">
                <a:extLst>
                  <a:ext uri="{FF2B5EF4-FFF2-40B4-BE49-F238E27FC236}">
                    <a16:creationId xmlns:a16="http://schemas.microsoft.com/office/drawing/2014/main" id="{2D57A06F-385A-F7F0-F0BD-26A8F5BA3A87}"/>
                  </a:ext>
                </a:extLst>
              </p:cNvPr>
              <p:cNvSpPr txBox="1">
                <a:spLocks noRot="1" noChangeAspect="1" noMove="1" noResize="1" noEditPoints="1" noAdjustHandles="1" noChangeArrowheads="1" noChangeShapeType="1" noTextEdit="1"/>
              </p:cNvSpPr>
              <p:nvPr/>
            </p:nvSpPr>
            <p:spPr>
              <a:xfrm>
                <a:off x="4935871" y="6338150"/>
                <a:ext cx="662881" cy="369332"/>
              </a:xfrm>
              <a:prstGeom prst="rect">
                <a:avLst/>
              </a:prstGeom>
              <a:blipFill>
                <a:blip r:embed="rId4"/>
                <a:stretch>
                  <a:fillRect l="-3774" r="-41509"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128F2983-58FC-B27D-C31C-4F3B2D7788FF}"/>
                  </a:ext>
                </a:extLst>
              </p:cNvPr>
              <p:cNvSpPr txBox="1"/>
              <p:nvPr/>
            </p:nvSpPr>
            <p:spPr>
              <a:xfrm>
                <a:off x="7859481" y="6338150"/>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5" name="TextBox 204">
                <a:extLst>
                  <a:ext uri="{FF2B5EF4-FFF2-40B4-BE49-F238E27FC236}">
                    <a16:creationId xmlns:a16="http://schemas.microsoft.com/office/drawing/2014/main" id="{128F2983-58FC-B27D-C31C-4F3B2D7788FF}"/>
                  </a:ext>
                </a:extLst>
              </p:cNvPr>
              <p:cNvSpPr txBox="1">
                <a:spLocks noRot="1" noChangeAspect="1" noMove="1" noResize="1" noEditPoints="1" noAdjustHandles="1" noChangeArrowheads="1" noChangeShapeType="1" noTextEdit="1"/>
              </p:cNvSpPr>
              <p:nvPr/>
            </p:nvSpPr>
            <p:spPr>
              <a:xfrm>
                <a:off x="7859481" y="6338150"/>
                <a:ext cx="662881" cy="369332"/>
              </a:xfrm>
              <a:prstGeom prst="rect">
                <a:avLst/>
              </a:prstGeom>
              <a:blipFill>
                <a:blip r:embed="rId5"/>
                <a:stretch>
                  <a:fillRect l="-1852" r="-38889"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54ADBA83-2B3F-776B-334A-7AC1255A547D}"/>
                  </a:ext>
                </a:extLst>
              </p:cNvPr>
              <p:cNvSpPr txBox="1"/>
              <p:nvPr/>
            </p:nvSpPr>
            <p:spPr>
              <a:xfrm>
                <a:off x="10734568" y="6349697"/>
                <a:ext cx="980602" cy="369332"/>
              </a:xfrm>
              <a:prstGeom prst="rect">
                <a:avLst/>
              </a:prstGeom>
              <a:noFill/>
            </p:spPr>
            <p:txBody>
              <a:bodyPr wrap="square" rtlCol="0">
                <a:spAutoFit/>
              </a:bodyPr>
              <a:lstStyle/>
              <a:p>
                <a:pPr algn="l"/>
                <a14:m>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𝑛</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𝑛</m:t>
                        </m:r>
                      </m:sub>
                    </m:sSub>
                  </m:oMath>
                </a14:m>
                <a:r>
                  <a:rPr lang="en-GB" dirty="0">
                    <a:latin typeface="Helvetica Neue Light" panose="02000403000000020004" pitchFamily="2" charset="0"/>
                    <a:ea typeface="Helvetica Neue Light" panose="02000403000000020004" pitchFamily="2" charset="0"/>
                  </a:rPr>
                  <a:t>)</a:t>
                </a:r>
              </a:p>
            </p:txBody>
          </p:sp>
        </mc:Choice>
        <mc:Fallback xmlns="">
          <p:sp>
            <p:nvSpPr>
              <p:cNvPr id="206" name="TextBox 205">
                <a:extLst>
                  <a:ext uri="{FF2B5EF4-FFF2-40B4-BE49-F238E27FC236}">
                    <a16:creationId xmlns:a16="http://schemas.microsoft.com/office/drawing/2014/main" id="{54ADBA83-2B3F-776B-334A-7AC1255A547D}"/>
                  </a:ext>
                </a:extLst>
              </p:cNvPr>
              <p:cNvSpPr txBox="1">
                <a:spLocks noRot="1" noChangeAspect="1" noMove="1" noResize="1" noEditPoints="1" noAdjustHandles="1" noChangeArrowheads="1" noChangeShapeType="1" noTextEdit="1"/>
              </p:cNvSpPr>
              <p:nvPr/>
            </p:nvSpPr>
            <p:spPr>
              <a:xfrm>
                <a:off x="10734568" y="6349697"/>
                <a:ext cx="980602" cy="369332"/>
              </a:xfrm>
              <a:prstGeom prst="rect">
                <a:avLst/>
              </a:prstGeom>
              <a:blipFill>
                <a:blip r:embed="rId6"/>
                <a:stretch>
                  <a:fillRect l="-2564" t="-10345" b="-27586"/>
                </a:stretch>
              </a:blipFill>
            </p:spPr>
            <p:txBody>
              <a:bodyPr/>
              <a:lstStyle/>
              <a:p>
                <a:r>
                  <a:rPr lang="en-GB">
                    <a:noFill/>
                  </a:rPr>
                  <a:t> </a:t>
                </a:r>
              </a:p>
            </p:txBody>
          </p:sp>
        </mc:Fallback>
      </mc:AlternateContent>
      <p:sp>
        <p:nvSpPr>
          <p:cNvPr id="207" name="TextBox 206">
            <a:extLst>
              <a:ext uri="{FF2B5EF4-FFF2-40B4-BE49-F238E27FC236}">
                <a16:creationId xmlns:a16="http://schemas.microsoft.com/office/drawing/2014/main" id="{0414B17D-153A-0196-C0AE-A320ED85E342}"/>
              </a:ext>
            </a:extLst>
          </p:cNvPr>
          <p:cNvSpPr txBox="1"/>
          <p:nvPr/>
        </p:nvSpPr>
        <p:spPr>
          <a:xfrm>
            <a:off x="8822537" y="5191525"/>
            <a:ext cx="662881"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t>
            </a:r>
          </a:p>
        </p:txBody>
      </p:sp>
      <p:sp>
        <p:nvSpPr>
          <p:cNvPr id="208" name="Oval 207">
            <a:extLst>
              <a:ext uri="{FF2B5EF4-FFF2-40B4-BE49-F238E27FC236}">
                <a16:creationId xmlns:a16="http://schemas.microsoft.com/office/drawing/2014/main" id="{2BC4F605-E58D-918B-C0EA-08EF474CC06D}"/>
              </a:ext>
            </a:extLst>
          </p:cNvPr>
          <p:cNvSpPr/>
          <p:nvPr/>
        </p:nvSpPr>
        <p:spPr>
          <a:xfrm>
            <a:off x="3768927" y="488898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Oval 208">
            <a:extLst>
              <a:ext uri="{FF2B5EF4-FFF2-40B4-BE49-F238E27FC236}">
                <a16:creationId xmlns:a16="http://schemas.microsoft.com/office/drawing/2014/main" id="{3EA15D1C-EF3C-48EC-D116-686A52BC76DB}"/>
              </a:ext>
            </a:extLst>
          </p:cNvPr>
          <p:cNvSpPr/>
          <p:nvPr/>
        </p:nvSpPr>
        <p:spPr>
          <a:xfrm>
            <a:off x="4662260" y="489902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Oval 209">
            <a:extLst>
              <a:ext uri="{FF2B5EF4-FFF2-40B4-BE49-F238E27FC236}">
                <a16:creationId xmlns:a16="http://schemas.microsoft.com/office/drawing/2014/main" id="{DC301CF2-DDE5-5F39-85C1-9B5B463415C3}"/>
              </a:ext>
            </a:extLst>
          </p:cNvPr>
          <p:cNvSpPr/>
          <p:nvPr/>
        </p:nvSpPr>
        <p:spPr>
          <a:xfrm>
            <a:off x="4352648" y="4895047"/>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Oval 210">
            <a:extLst>
              <a:ext uri="{FF2B5EF4-FFF2-40B4-BE49-F238E27FC236}">
                <a16:creationId xmlns:a16="http://schemas.microsoft.com/office/drawing/2014/main" id="{DEC6F480-388B-0D3E-7A33-893CEEBD95C5}"/>
              </a:ext>
            </a:extLst>
          </p:cNvPr>
          <p:cNvSpPr/>
          <p:nvPr/>
        </p:nvSpPr>
        <p:spPr>
          <a:xfrm>
            <a:off x="4054822" y="4890401"/>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Oval 211">
            <a:extLst>
              <a:ext uri="{FF2B5EF4-FFF2-40B4-BE49-F238E27FC236}">
                <a16:creationId xmlns:a16="http://schemas.microsoft.com/office/drawing/2014/main" id="{0F2E30EF-A287-6335-A923-F27C9EB394B3}"/>
              </a:ext>
            </a:extLst>
          </p:cNvPr>
          <p:cNvSpPr/>
          <p:nvPr/>
        </p:nvSpPr>
        <p:spPr>
          <a:xfrm>
            <a:off x="4372776" y="521024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Oval 212">
            <a:extLst>
              <a:ext uri="{FF2B5EF4-FFF2-40B4-BE49-F238E27FC236}">
                <a16:creationId xmlns:a16="http://schemas.microsoft.com/office/drawing/2014/main" id="{2823FA9C-99F1-6EC0-623F-EB6D9B6D3E18}"/>
              </a:ext>
            </a:extLst>
          </p:cNvPr>
          <p:cNvSpPr/>
          <p:nvPr/>
        </p:nvSpPr>
        <p:spPr>
          <a:xfrm>
            <a:off x="4663199" y="5216310"/>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Oval 213">
            <a:extLst>
              <a:ext uri="{FF2B5EF4-FFF2-40B4-BE49-F238E27FC236}">
                <a16:creationId xmlns:a16="http://schemas.microsoft.com/office/drawing/2014/main" id="{AED9AB35-40C0-3BB8-AC63-1B8D625AAAC1}"/>
              </a:ext>
            </a:extLst>
          </p:cNvPr>
          <p:cNvSpPr/>
          <p:nvPr/>
        </p:nvSpPr>
        <p:spPr>
          <a:xfrm>
            <a:off x="4111108" y="521631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Oval 214">
            <a:extLst>
              <a:ext uri="{FF2B5EF4-FFF2-40B4-BE49-F238E27FC236}">
                <a16:creationId xmlns:a16="http://schemas.microsoft.com/office/drawing/2014/main" id="{C34342EC-9E27-E0FB-7E75-ED556F73A381}"/>
              </a:ext>
            </a:extLst>
          </p:cNvPr>
          <p:cNvSpPr/>
          <p:nvPr/>
        </p:nvSpPr>
        <p:spPr>
          <a:xfrm>
            <a:off x="4085698" y="553644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Oval 215">
            <a:extLst>
              <a:ext uri="{FF2B5EF4-FFF2-40B4-BE49-F238E27FC236}">
                <a16:creationId xmlns:a16="http://schemas.microsoft.com/office/drawing/2014/main" id="{720EC9CA-7FDD-88AC-1A89-EF4D5ACCA355}"/>
              </a:ext>
            </a:extLst>
          </p:cNvPr>
          <p:cNvSpPr/>
          <p:nvPr/>
        </p:nvSpPr>
        <p:spPr>
          <a:xfrm>
            <a:off x="4387662" y="5547380"/>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Oval 216">
            <a:extLst>
              <a:ext uri="{FF2B5EF4-FFF2-40B4-BE49-F238E27FC236}">
                <a16:creationId xmlns:a16="http://schemas.microsoft.com/office/drawing/2014/main" id="{36350CF2-72E2-3A72-F0E9-34A135082869}"/>
              </a:ext>
            </a:extLst>
          </p:cNvPr>
          <p:cNvSpPr/>
          <p:nvPr/>
        </p:nvSpPr>
        <p:spPr>
          <a:xfrm>
            <a:off x="6733235" y="491946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Oval 217">
            <a:extLst>
              <a:ext uri="{FF2B5EF4-FFF2-40B4-BE49-F238E27FC236}">
                <a16:creationId xmlns:a16="http://schemas.microsoft.com/office/drawing/2014/main" id="{B75306CF-62E9-8500-7642-36988C1CDF59}"/>
              </a:ext>
            </a:extLst>
          </p:cNvPr>
          <p:cNvSpPr/>
          <p:nvPr/>
        </p:nvSpPr>
        <p:spPr>
          <a:xfrm>
            <a:off x="7626568" y="492951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Oval 218">
            <a:extLst>
              <a:ext uri="{FF2B5EF4-FFF2-40B4-BE49-F238E27FC236}">
                <a16:creationId xmlns:a16="http://schemas.microsoft.com/office/drawing/2014/main" id="{675CA397-8CE9-3300-5929-6AC5E06786C6}"/>
              </a:ext>
            </a:extLst>
          </p:cNvPr>
          <p:cNvSpPr/>
          <p:nvPr/>
        </p:nvSpPr>
        <p:spPr>
          <a:xfrm>
            <a:off x="7316956" y="49255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Oval 219">
            <a:extLst>
              <a:ext uri="{FF2B5EF4-FFF2-40B4-BE49-F238E27FC236}">
                <a16:creationId xmlns:a16="http://schemas.microsoft.com/office/drawing/2014/main" id="{583A90E9-C0FF-3ED1-E2DA-86AD8CE00C02}"/>
              </a:ext>
            </a:extLst>
          </p:cNvPr>
          <p:cNvSpPr/>
          <p:nvPr/>
        </p:nvSpPr>
        <p:spPr>
          <a:xfrm>
            <a:off x="7019130" y="492088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Oval 220">
            <a:extLst>
              <a:ext uri="{FF2B5EF4-FFF2-40B4-BE49-F238E27FC236}">
                <a16:creationId xmlns:a16="http://schemas.microsoft.com/office/drawing/2014/main" id="{640F1B44-0E1F-653D-E9D4-B8D0086A3548}"/>
              </a:ext>
            </a:extLst>
          </p:cNvPr>
          <p:cNvSpPr/>
          <p:nvPr/>
        </p:nvSpPr>
        <p:spPr>
          <a:xfrm>
            <a:off x="7337084" y="524072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Oval 221">
            <a:extLst>
              <a:ext uri="{FF2B5EF4-FFF2-40B4-BE49-F238E27FC236}">
                <a16:creationId xmlns:a16="http://schemas.microsoft.com/office/drawing/2014/main" id="{647DA39D-73A9-6BFA-A042-910D00D9C107}"/>
              </a:ext>
            </a:extLst>
          </p:cNvPr>
          <p:cNvSpPr/>
          <p:nvPr/>
        </p:nvSpPr>
        <p:spPr>
          <a:xfrm>
            <a:off x="7627507" y="524679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Oval 222">
            <a:extLst>
              <a:ext uri="{FF2B5EF4-FFF2-40B4-BE49-F238E27FC236}">
                <a16:creationId xmlns:a16="http://schemas.microsoft.com/office/drawing/2014/main" id="{4EDDFE65-5E98-E1B0-56C2-D970FCE2B6E5}"/>
              </a:ext>
            </a:extLst>
          </p:cNvPr>
          <p:cNvSpPr/>
          <p:nvPr/>
        </p:nvSpPr>
        <p:spPr>
          <a:xfrm>
            <a:off x="7075416" y="524679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Oval 223">
            <a:extLst>
              <a:ext uri="{FF2B5EF4-FFF2-40B4-BE49-F238E27FC236}">
                <a16:creationId xmlns:a16="http://schemas.microsoft.com/office/drawing/2014/main" id="{FC45DE72-BAFC-CAA8-14DE-2ED78EB1F516}"/>
              </a:ext>
            </a:extLst>
          </p:cNvPr>
          <p:cNvSpPr/>
          <p:nvPr/>
        </p:nvSpPr>
        <p:spPr>
          <a:xfrm>
            <a:off x="7050006" y="556692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Oval 224">
            <a:extLst>
              <a:ext uri="{FF2B5EF4-FFF2-40B4-BE49-F238E27FC236}">
                <a16:creationId xmlns:a16="http://schemas.microsoft.com/office/drawing/2014/main" id="{DB1E5737-D1AC-E380-3C49-B4B261DB7925}"/>
              </a:ext>
            </a:extLst>
          </p:cNvPr>
          <p:cNvSpPr/>
          <p:nvPr/>
        </p:nvSpPr>
        <p:spPr>
          <a:xfrm>
            <a:off x="7351970" y="557786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Oval 225">
            <a:extLst>
              <a:ext uri="{FF2B5EF4-FFF2-40B4-BE49-F238E27FC236}">
                <a16:creationId xmlns:a16="http://schemas.microsoft.com/office/drawing/2014/main" id="{787BD2D4-A6F2-C4CF-D41A-9E444062C0AE}"/>
              </a:ext>
            </a:extLst>
          </p:cNvPr>
          <p:cNvSpPr/>
          <p:nvPr/>
        </p:nvSpPr>
        <p:spPr>
          <a:xfrm>
            <a:off x="9982948" y="493981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Oval 226">
            <a:extLst>
              <a:ext uri="{FF2B5EF4-FFF2-40B4-BE49-F238E27FC236}">
                <a16:creationId xmlns:a16="http://schemas.microsoft.com/office/drawing/2014/main" id="{64F43968-24B1-E4CB-FF18-AD2E00AFB3D9}"/>
              </a:ext>
            </a:extLst>
          </p:cNvPr>
          <p:cNvSpPr/>
          <p:nvPr/>
        </p:nvSpPr>
        <p:spPr>
          <a:xfrm>
            <a:off x="10546505" y="492951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Oval 227">
            <a:extLst>
              <a:ext uri="{FF2B5EF4-FFF2-40B4-BE49-F238E27FC236}">
                <a16:creationId xmlns:a16="http://schemas.microsoft.com/office/drawing/2014/main" id="{13BEA775-37D9-DBE6-9FB5-0BBD190FBAFF}"/>
              </a:ext>
            </a:extLst>
          </p:cNvPr>
          <p:cNvSpPr/>
          <p:nvPr/>
        </p:nvSpPr>
        <p:spPr>
          <a:xfrm>
            <a:off x="10236893" y="49255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Oval 228">
            <a:extLst>
              <a:ext uri="{FF2B5EF4-FFF2-40B4-BE49-F238E27FC236}">
                <a16:creationId xmlns:a16="http://schemas.microsoft.com/office/drawing/2014/main" id="{CE37C3CC-B254-99E6-7A5D-033EFBAC0225}"/>
              </a:ext>
            </a:extLst>
          </p:cNvPr>
          <p:cNvSpPr/>
          <p:nvPr/>
        </p:nvSpPr>
        <p:spPr>
          <a:xfrm>
            <a:off x="9982947" y="462842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Oval 229">
            <a:extLst>
              <a:ext uri="{FF2B5EF4-FFF2-40B4-BE49-F238E27FC236}">
                <a16:creationId xmlns:a16="http://schemas.microsoft.com/office/drawing/2014/main" id="{3529718B-2F8E-5401-CE36-1FB66B128409}"/>
              </a:ext>
            </a:extLst>
          </p:cNvPr>
          <p:cNvSpPr/>
          <p:nvPr/>
        </p:nvSpPr>
        <p:spPr>
          <a:xfrm>
            <a:off x="10257021" y="524072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Oval 230">
            <a:extLst>
              <a:ext uri="{FF2B5EF4-FFF2-40B4-BE49-F238E27FC236}">
                <a16:creationId xmlns:a16="http://schemas.microsoft.com/office/drawing/2014/main" id="{FA2CCF41-209A-4C38-14AB-BCECA095CEAB}"/>
              </a:ext>
            </a:extLst>
          </p:cNvPr>
          <p:cNvSpPr/>
          <p:nvPr/>
        </p:nvSpPr>
        <p:spPr>
          <a:xfrm>
            <a:off x="10547444" y="524679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Oval 231">
            <a:extLst>
              <a:ext uri="{FF2B5EF4-FFF2-40B4-BE49-F238E27FC236}">
                <a16:creationId xmlns:a16="http://schemas.microsoft.com/office/drawing/2014/main" id="{7928655E-1437-FB30-DA0B-4B7778E40DAE}"/>
              </a:ext>
            </a:extLst>
          </p:cNvPr>
          <p:cNvSpPr/>
          <p:nvPr/>
        </p:nvSpPr>
        <p:spPr>
          <a:xfrm>
            <a:off x="9995353" y="524679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Oval 232">
            <a:extLst>
              <a:ext uri="{FF2B5EF4-FFF2-40B4-BE49-F238E27FC236}">
                <a16:creationId xmlns:a16="http://schemas.microsoft.com/office/drawing/2014/main" id="{35A54F89-9BB0-FE41-660B-5274A20F54A5}"/>
              </a:ext>
            </a:extLst>
          </p:cNvPr>
          <p:cNvSpPr/>
          <p:nvPr/>
        </p:nvSpPr>
        <p:spPr>
          <a:xfrm>
            <a:off x="9969943" y="556692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Oval 233">
            <a:extLst>
              <a:ext uri="{FF2B5EF4-FFF2-40B4-BE49-F238E27FC236}">
                <a16:creationId xmlns:a16="http://schemas.microsoft.com/office/drawing/2014/main" id="{6BCDA0AD-7071-B755-DCD2-BB59BADC4E3D}"/>
              </a:ext>
            </a:extLst>
          </p:cNvPr>
          <p:cNvSpPr/>
          <p:nvPr/>
        </p:nvSpPr>
        <p:spPr>
          <a:xfrm>
            <a:off x="10271907" y="557786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Oval 234">
            <a:extLst>
              <a:ext uri="{FF2B5EF4-FFF2-40B4-BE49-F238E27FC236}">
                <a16:creationId xmlns:a16="http://schemas.microsoft.com/office/drawing/2014/main" id="{BA7FCECE-B1D1-15A3-BF07-04382006F95E}"/>
              </a:ext>
            </a:extLst>
          </p:cNvPr>
          <p:cNvSpPr/>
          <p:nvPr/>
        </p:nvSpPr>
        <p:spPr>
          <a:xfrm>
            <a:off x="4689952" y="55508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Oval 235">
            <a:extLst>
              <a:ext uri="{FF2B5EF4-FFF2-40B4-BE49-F238E27FC236}">
                <a16:creationId xmlns:a16="http://schemas.microsoft.com/office/drawing/2014/main" id="{79825565-4C59-8527-D438-26413FD696B2}"/>
              </a:ext>
            </a:extLst>
          </p:cNvPr>
          <p:cNvSpPr/>
          <p:nvPr/>
        </p:nvSpPr>
        <p:spPr>
          <a:xfrm>
            <a:off x="8223865" y="525788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Oval 236">
            <a:extLst>
              <a:ext uri="{FF2B5EF4-FFF2-40B4-BE49-F238E27FC236}">
                <a16:creationId xmlns:a16="http://schemas.microsoft.com/office/drawing/2014/main" id="{4F1C334E-28E0-57D1-75C4-42B5A8388B8E}"/>
              </a:ext>
            </a:extLst>
          </p:cNvPr>
          <p:cNvSpPr/>
          <p:nvPr/>
        </p:nvSpPr>
        <p:spPr>
          <a:xfrm>
            <a:off x="5273673" y="555689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Oval 237">
            <a:extLst>
              <a:ext uri="{FF2B5EF4-FFF2-40B4-BE49-F238E27FC236}">
                <a16:creationId xmlns:a16="http://schemas.microsoft.com/office/drawing/2014/main" id="{9B1F4336-98DA-988A-25A1-01978CBC1585}"/>
              </a:ext>
            </a:extLst>
          </p:cNvPr>
          <p:cNvSpPr/>
          <p:nvPr/>
        </p:nvSpPr>
        <p:spPr>
          <a:xfrm>
            <a:off x="4975847" y="555225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Oval 238">
            <a:extLst>
              <a:ext uri="{FF2B5EF4-FFF2-40B4-BE49-F238E27FC236}">
                <a16:creationId xmlns:a16="http://schemas.microsoft.com/office/drawing/2014/main" id="{3A6A2FFE-00EB-8F4B-CFA7-CB1A02D9751C}"/>
              </a:ext>
            </a:extLst>
          </p:cNvPr>
          <p:cNvSpPr/>
          <p:nvPr/>
        </p:nvSpPr>
        <p:spPr>
          <a:xfrm>
            <a:off x="7934381" y="5569102"/>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Oval 239">
            <a:extLst>
              <a:ext uri="{FF2B5EF4-FFF2-40B4-BE49-F238E27FC236}">
                <a16:creationId xmlns:a16="http://schemas.microsoft.com/office/drawing/2014/main" id="{488CDBD2-5545-9167-4BAC-3C8B8DF6964F}"/>
              </a:ext>
            </a:extLst>
          </p:cNvPr>
          <p:cNvSpPr/>
          <p:nvPr/>
        </p:nvSpPr>
        <p:spPr>
          <a:xfrm>
            <a:off x="8224804" y="557516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Oval 240">
            <a:extLst>
              <a:ext uri="{FF2B5EF4-FFF2-40B4-BE49-F238E27FC236}">
                <a16:creationId xmlns:a16="http://schemas.microsoft.com/office/drawing/2014/main" id="{4B4018D7-B13B-197C-A02C-F527E592DA42}"/>
              </a:ext>
            </a:extLst>
          </p:cNvPr>
          <p:cNvSpPr/>
          <p:nvPr/>
        </p:nvSpPr>
        <p:spPr>
          <a:xfrm>
            <a:off x="7672713" y="557516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Oval 241">
            <a:extLst>
              <a:ext uri="{FF2B5EF4-FFF2-40B4-BE49-F238E27FC236}">
                <a16:creationId xmlns:a16="http://schemas.microsoft.com/office/drawing/2014/main" id="{BF9F92A8-26F2-6DCB-2A1A-2322C80F8EE3}"/>
              </a:ext>
            </a:extLst>
          </p:cNvPr>
          <p:cNvSpPr/>
          <p:nvPr/>
        </p:nvSpPr>
        <p:spPr>
          <a:xfrm>
            <a:off x="7647303" y="589530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Oval 242">
            <a:extLst>
              <a:ext uri="{FF2B5EF4-FFF2-40B4-BE49-F238E27FC236}">
                <a16:creationId xmlns:a16="http://schemas.microsoft.com/office/drawing/2014/main" id="{662ABD56-5054-ECD7-ECD1-08BA4588A222}"/>
              </a:ext>
            </a:extLst>
          </p:cNvPr>
          <p:cNvSpPr/>
          <p:nvPr/>
        </p:nvSpPr>
        <p:spPr>
          <a:xfrm>
            <a:off x="7949267" y="590623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TextBox 243">
            <a:extLst>
              <a:ext uri="{FF2B5EF4-FFF2-40B4-BE49-F238E27FC236}">
                <a16:creationId xmlns:a16="http://schemas.microsoft.com/office/drawing/2014/main" id="{2B3F145C-BCA4-6C96-82FD-FF122ACFAFE0}"/>
              </a:ext>
            </a:extLst>
          </p:cNvPr>
          <p:cNvSpPr txBox="1"/>
          <p:nvPr/>
        </p:nvSpPr>
        <p:spPr>
          <a:xfrm>
            <a:off x="798572" y="5948603"/>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1</a:t>
            </a:r>
          </a:p>
        </p:txBody>
      </p:sp>
      <p:sp>
        <p:nvSpPr>
          <p:cNvPr id="245" name="TextBox 244">
            <a:extLst>
              <a:ext uri="{FF2B5EF4-FFF2-40B4-BE49-F238E27FC236}">
                <a16:creationId xmlns:a16="http://schemas.microsoft.com/office/drawing/2014/main" id="{4A1F57E4-F1F5-A85A-F08D-E50649CBBE67}"/>
              </a:ext>
            </a:extLst>
          </p:cNvPr>
          <p:cNvSpPr txBox="1"/>
          <p:nvPr/>
        </p:nvSpPr>
        <p:spPr>
          <a:xfrm>
            <a:off x="3563840" y="5969428"/>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2</a:t>
            </a:r>
          </a:p>
        </p:txBody>
      </p:sp>
      <p:sp>
        <p:nvSpPr>
          <p:cNvPr id="246" name="TextBox 245">
            <a:extLst>
              <a:ext uri="{FF2B5EF4-FFF2-40B4-BE49-F238E27FC236}">
                <a16:creationId xmlns:a16="http://schemas.microsoft.com/office/drawing/2014/main" id="{172DD1C4-0EFE-A9D1-6610-3E13A96D045C}"/>
              </a:ext>
            </a:extLst>
          </p:cNvPr>
          <p:cNvSpPr txBox="1"/>
          <p:nvPr/>
        </p:nvSpPr>
        <p:spPr>
          <a:xfrm>
            <a:off x="6543066" y="5980365"/>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3</a:t>
            </a:r>
          </a:p>
        </p:txBody>
      </p:sp>
      <p:sp>
        <p:nvSpPr>
          <p:cNvPr id="247" name="TextBox 246">
            <a:extLst>
              <a:ext uri="{FF2B5EF4-FFF2-40B4-BE49-F238E27FC236}">
                <a16:creationId xmlns:a16="http://schemas.microsoft.com/office/drawing/2014/main" id="{2E007D90-4E31-9E6A-10C3-3E3FB81B2946}"/>
              </a:ext>
            </a:extLst>
          </p:cNvPr>
          <p:cNvSpPr txBox="1"/>
          <p:nvPr/>
        </p:nvSpPr>
        <p:spPr>
          <a:xfrm>
            <a:off x="9372008" y="5972614"/>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a:t>
            </a:r>
            <a:r>
              <a:rPr lang="en-GB" i="1" dirty="0">
                <a:latin typeface="Helvetica Neue Light" panose="02000403000000020004" pitchFamily="2" charset="0"/>
                <a:ea typeface="Helvetica Neue Light" panose="02000403000000020004" pitchFamily="2" charset="0"/>
              </a:rPr>
              <a:t>n</a:t>
            </a:r>
            <a:endParaRPr lang="en-GB" dirty="0">
              <a:latin typeface="Helvetica Neue Light" panose="02000403000000020004" pitchFamily="2" charset="0"/>
              <a:ea typeface="Helvetica Neue Light" panose="02000403000000020004" pitchFamily="2" charset="0"/>
            </a:endParaRPr>
          </a:p>
        </p:txBody>
      </p:sp>
      <p:sp>
        <p:nvSpPr>
          <p:cNvPr id="248" name="TextBox 247">
            <a:extLst>
              <a:ext uri="{FF2B5EF4-FFF2-40B4-BE49-F238E27FC236}">
                <a16:creationId xmlns:a16="http://schemas.microsoft.com/office/drawing/2014/main" id="{C86AEE4E-E501-BF55-9AF2-632E2D66B1D0}"/>
              </a:ext>
            </a:extLst>
          </p:cNvPr>
          <p:cNvSpPr txBox="1"/>
          <p:nvPr/>
        </p:nvSpPr>
        <p:spPr>
          <a:xfrm>
            <a:off x="80367" y="6353539"/>
            <a:ext cx="1746383" cy="338554"/>
          </a:xfrm>
          <a:prstGeom prst="rect">
            <a:avLst/>
          </a:prstGeom>
          <a:noFill/>
        </p:spPr>
        <p:txBody>
          <a:bodyPr wrap="square" rtlCol="0">
            <a:spAutoFit/>
          </a:bodyPr>
          <a:lstStyle/>
          <a:p>
            <a:pPr algn="l"/>
            <a:r>
              <a:rPr lang="en-GB" sz="1600" b="1" dirty="0">
                <a:latin typeface="Helvetica Neue Light" panose="02000403000000020004" pitchFamily="2" charset="0"/>
                <a:ea typeface="Helvetica Neue Light" panose="02000403000000020004" pitchFamily="2" charset="0"/>
              </a:rPr>
              <a:t>Point locations:</a:t>
            </a:r>
          </a:p>
        </p:txBody>
      </p:sp>
      <p:sp>
        <p:nvSpPr>
          <p:cNvPr id="249" name="Oval 248">
            <a:extLst>
              <a:ext uri="{FF2B5EF4-FFF2-40B4-BE49-F238E27FC236}">
                <a16:creationId xmlns:a16="http://schemas.microsoft.com/office/drawing/2014/main" id="{6B8C5070-7E3E-04F9-DD4A-B95174A53A31}"/>
              </a:ext>
            </a:extLst>
          </p:cNvPr>
          <p:cNvSpPr/>
          <p:nvPr/>
        </p:nvSpPr>
        <p:spPr>
          <a:xfrm>
            <a:off x="2079486" y="412942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TextBox 249">
            <a:extLst>
              <a:ext uri="{FF2B5EF4-FFF2-40B4-BE49-F238E27FC236}">
                <a16:creationId xmlns:a16="http://schemas.microsoft.com/office/drawing/2014/main" id="{9CA3621C-861C-0193-A41B-3E6E25AABAE3}"/>
              </a:ext>
            </a:extLst>
          </p:cNvPr>
          <p:cNvSpPr txBox="1"/>
          <p:nvPr/>
        </p:nvSpPr>
        <p:spPr>
          <a:xfrm>
            <a:off x="262961" y="4063738"/>
            <a:ext cx="189817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Health student =</a:t>
            </a:r>
          </a:p>
        </p:txBody>
      </p:sp>
      <p:sp>
        <p:nvSpPr>
          <p:cNvPr id="251" name="TextBox 250">
            <a:extLst>
              <a:ext uri="{FF2B5EF4-FFF2-40B4-BE49-F238E27FC236}">
                <a16:creationId xmlns:a16="http://schemas.microsoft.com/office/drawing/2014/main" id="{035BA50B-2DA3-CD6B-E91E-65B9A87847A6}"/>
              </a:ext>
            </a:extLst>
          </p:cNvPr>
          <p:cNvSpPr txBox="1"/>
          <p:nvPr/>
        </p:nvSpPr>
        <p:spPr>
          <a:xfrm>
            <a:off x="2566785" y="4063738"/>
            <a:ext cx="240906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Diseased student =</a:t>
            </a:r>
          </a:p>
        </p:txBody>
      </p:sp>
      <p:sp>
        <p:nvSpPr>
          <p:cNvPr id="252" name="Oval 251">
            <a:extLst>
              <a:ext uri="{FF2B5EF4-FFF2-40B4-BE49-F238E27FC236}">
                <a16:creationId xmlns:a16="http://schemas.microsoft.com/office/drawing/2014/main" id="{96A175C2-370F-E076-8843-7FFC4DE1AC2C}"/>
              </a:ext>
            </a:extLst>
          </p:cNvPr>
          <p:cNvSpPr/>
          <p:nvPr/>
        </p:nvSpPr>
        <p:spPr>
          <a:xfrm>
            <a:off x="4620575" y="412736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6768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F79E122F-C90D-4D47-A2B9-F02E03167C79}"/>
              </a:ext>
            </a:extLst>
          </p:cNvPr>
          <p:cNvPicPr>
            <a:picLocks noChangeAspect="1"/>
          </p:cNvPicPr>
          <p:nvPr/>
        </p:nvPicPr>
        <p:blipFill>
          <a:blip r:embed="rId3"/>
          <a:stretch>
            <a:fillRect/>
          </a:stretch>
        </p:blipFill>
        <p:spPr>
          <a:xfrm>
            <a:off x="444499" y="1229743"/>
            <a:ext cx="2591998" cy="2927749"/>
          </a:xfrm>
          <a:prstGeom prst="rect">
            <a:avLst/>
          </a:prstGeom>
        </p:spPr>
      </p:pic>
      <p:pic>
        <p:nvPicPr>
          <p:cNvPr id="4" name="Picture 3" descr="Map&#10;&#10;Description automatically generated">
            <a:extLst>
              <a:ext uri="{FF2B5EF4-FFF2-40B4-BE49-F238E27FC236}">
                <a16:creationId xmlns:a16="http://schemas.microsoft.com/office/drawing/2014/main" id="{7D464545-4EB7-9840-8C02-BDD68712F957}"/>
              </a:ext>
            </a:extLst>
          </p:cNvPr>
          <p:cNvPicPr>
            <a:picLocks noChangeAspect="1"/>
          </p:cNvPicPr>
          <p:nvPr/>
        </p:nvPicPr>
        <p:blipFill>
          <a:blip r:embed="rId3"/>
          <a:stretch>
            <a:fillRect/>
          </a:stretch>
        </p:blipFill>
        <p:spPr>
          <a:xfrm>
            <a:off x="3635110" y="1229743"/>
            <a:ext cx="2591998" cy="2927749"/>
          </a:xfrm>
          <a:prstGeom prst="rect">
            <a:avLst/>
          </a:prstGeom>
        </p:spPr>
      </p:pic>
      <p:pic>
        <p:nvPicPr>
          <p:cNvPr id="5" name="Picture 4" descr="Map&#10;&#10;Description automatically generated">
            <a:extLst>
              <a:ext uri="{FF2B5EF4-FFF2-40B4-BE49-F238E27FC236}">
                <a16:creationId xmlns:a16="http://schemas.microsoft.com/office/drawing/2014/main" id="{1BA9578A-742B-C249-80B2-2A2DBC1B9FC4}"/>
              </a:ext>
            </a:extLst>
          </p:cNvPr>
          <p:cNvPicPr>
            <a:picLocks noChangeAspect="1"/>
          </p:cNvPicPr>
          <p:nvPr/>
        </p:nvPicPr>
        <p:blipFill>
          <a:blip r:embed="rId3"/>
          <a:stretch>
            <a:fillRect/>
          </a:stretch>
        </p:blipFill>
        <p:spPr>
          <a:xfrm>
            <a:off x="6709710" y="1229743"/>
            <a:ext cx="2591998" cy="2927749"/>
          </a:xfrm>
          <a:prstGeom prst="rect">
            <a:avLst/>
          </a:prstGeom>
        </p:spPr>
      </p:pic>
      <p:pic>
        <p:nvPicPr>
          <p:cNvPr id="6" name="Picture 5" descr="Map&#10;&#10;Description automatically generated">
            <a:extLst>
              <a:ext uri="{FF2B5EF4-FFF2-40B4-BE49-F238E27FC236}">
                <a16:creationId xmlns:a16="http://schemas.microsoft.com/office/drawing/2014/main" id="{874818D7-C165-134D-96CB-7A16849D81F8}"/>
              </a:ext>
            </a:extLst>
          </p:cNvPr>
          <p:cNvPicPr>
            <a:picLocks noChangeAspect="1"/>
          </p:cNvPicPr>
          <p:nvPr/>
        </p:nvPicPr>
        <p:blipFill>
          <a:blip r:embed="rId3"/>
          <a:stretch>
            <a:fillRect/>
          </a:stretch>
        </p:blipFill>
        <p:spPr>
          <a:xfrm>
            <a:off x="9600002" y="1229743"/>
            <a:ext cx="2591998" cy="292774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C9BCF-8AC6-CD47-95CD-1801882BCEAD}"/>
                  </a:ext>
                </a:extLst>
              </p:cNvPr>
              <p:cNvSpPr txBox="1"/>
              <p:nvPr/>
            </p:nvSpPr>
            <p:spPr>
              <a:xfrm>
                <a:off x="1282058" y="465828"/>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=2019</m:t>
                      </m:r>
                    </m:oMath>
                  </m:oMathPara>
                </a14:m>
                <a:endParaRPr lang="en-GB" dirty="0"/>
              </a:p>
            </p:txBody>
          </p:sp>
        </mc:Choice>
        <mc:Fallback xmlns="">
          <p:sp>
            <p:nvSpPr>
              <p:cNvPr id="7" name="TextBox 6">
                <a:extLst>
                  <a:ext uri="{FF2B5EF4-FFF2-40B4-BE49-F238E27FC236}">
                    <a16:creationId xmlns:a16="http://schemas.microsoft.com/office/drawing/2014/main" id="{DDEC9BCF-8AC6-CD47-95CD-1801882BCEAD}"/>
                  </a:ext>
                </a:extLst>
              </p:cNvPr>
              <p:cNvSpPr txBox="1">
                <a:spLocks noRot="1" noChangeAspect="1" noMove="1" noResize="1" noEditPoints="1" noAdjustHandles="1" noChangeArrowheads="1" noChangeShapeType="1" noTextEdit="1"/>
              </p:cNvSpPr>
              <p:nvPr/>
            </p:nvSpPr>
            <p:spPr>
              <a:xfrm>
                <a:off x="1282058" y="465828"/>
                <a:ext cx="1148904"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D23179-9AA2-6049-B422-73D85C4F5A86}"/>
                  </a:ext>
                </a:extLst>
              </p:cNvPr>
              <p:cNvSpPr txBox="1"/>
              <p:nvPr/>
            </p:nvSpPr>
            <p:spPr>
              <a:xfrm>
                <a:off x="43566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=2020</m:t>
                      </m:r>
                    </m:oMath>
                  </m:oMathPara>
                </a14:m>
                <a:endParaRPr lang="en-GB" dirty="0"/>
              </a:p>
            </p:txBody>
          </p:sp>
        </mc:Choice>
        <mc:Fallback xmlns="">
          <p:sp>
            <p:nvSpPr>
              <p:cNvPr id="8" name="TextBox 7">
                <a:extLst>
                  <a:ext uri="{FF2B5EF4-FFF2-40B4-BE49-F238E27FC236}">
                    <a16:creationId xmlns:a16="http://schemas.microsoft.com/office/drawing/2014/main" id="{DFD23179-9AA2-6049-B422-73D85C4F5A86}"/>
                  </a:ext>
                </a:extLst>
              </p:cNvPr>
              <p:cNvSpPr txBox="1">
                <a:spLocks noRot="1" noChangeAspect="1" noMove="1" noResize="1" noEditPoints="1" noAdjustHandles="1" noChangeArrowheads="1" noChangeShapeType="1" noTextEdit="1"/>
              </p:cNvSpPr>
              <p:nvPr/>
            </p:nvSpPr>
            <p:spPr>
              <a:xfrm>
                <a:off x="4356657" y="465827"/>
                <a:ext cx="114890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8F0736-4CF3-0449-9B9E-83184A1208FB}"/>
                  </a:ext>
                </a:extLst>
              </p:cNvPr>
              <p:cNvSpPr txBox="1"/>
              <p:nvPr/>
            </p:nvSpPr>
            <p:spPr>
              <a:xfrm>
                <a:off x="74312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=2021</m:t>
                      </m:r>
                    </m:oMath>
                  </m:oMathPara>
                </a14:m>
                <a:endParaRPr lang="en-GB" dirty="0"/>
              </a:p>
            </p:txBody>
          </p:sp>
        </mc:Choice>
        <mc:Fallback xmlns="">
          <p:sp>
            <p:nvSpPr>
              <p:cNvPr id="9" name="TextBox 8">
                <a:extLst>
                  <a:ext uri="{FF2B5EF4-FFF2-40B4-BE49-F238E27FC236}">
                    <a16:creationId xmlns:a16="http://schemas.microsoft.com/office/drawing/2014/main" id="{DF8F0736-4CF3-0449-9B9E-83184A1208FB}"/>
                  </a:ext>
                </a:extLst>
              </p:cNvPr>
              <p:cNvSpPr txBox="1">
                <a:spLocks noRot="1" noChangeAspect="1" noMove="1" noResize="1" noEditPoints="1" noAdjustHandles="1" noChangeArrowheads="1" noChangeShapeType="1" noTextEdit="1"/>
              </p:cNvSpPr>
              <p:nvPr/>
            </p:nvSpPr>
            <p:spPr>
              <a:xfrm>
                <a:off x="7431257" y="465827"/>
                <a:ext cx="114890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F5A35CF-80BF-F445-B0FC-36BB187876C4}"/>
                  </a:ext>
                </a:extLst>
              </p:cNvPr>
              <p:cNvSpPr txBox="1"/>
              <p:nvPr/>
            </p:nvSpPr>
            <p:spPr>
              <a:xfrm>
                <a:off x="10443315"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m:t>
                      </m:r>
                      <m:r>
                        <a:rPr lang="en-GB" b="0" i="0" smtClean="0">
                          <a:latin typeface="Cambria Math" panose="02040503050406030204" pitchFamily="18" charset="0"/>
                        </a:rPr>
                        <m:t>2022</m:t>
                      </m:r>
                    </m:oMath>
                  </m:oMathPara>
                </a14:m>
                <a:endParaRPr lang="en-GB" dirty="0"/>
              </a:p>
            </p:txBody>
          </p:sp>
        </mc:Choice>
        <mc:Fallback xmlns="">
          <p:sp>
            <p:nvSpPr>
              <p:cNvPr id="10" name="TextBox 9">
                <a:extLst>
                  <a:ext uri="{FF2B5EF4-FFF2-40B4-BE49-F238E27FC236}">
                    <a16:creationId xmlns:a16="http://schemas.microsoft.com/office/drawing/2014/main" id="{6F5A35CF-80BF-F445-B0FC-36BB187876C4}"/>
                  </a:ext>
                </a:extLst>
              </p:cNvPr>
              <p:cNvSpPr txBox="1">
                <a:spLocks noRot="1" noChangeAspect="1" noMove="1" noResize="1" noEditPoints="1" noAdjustHandles="1" noChangeArrowheads="1" noChangeShapeType="1" noTextEdit="1"/>
              </p:cNvSpPr>
              <p:nvPr/>
            </p:nvSpPr>
            <p:spPr>
              <a:xfrm>
                <a:off x="10443315" y="465827"/>
                <a:ext cx="1148904" cy="369332"/>
              </a:xfrm>
              <a:prstGeom prst="rect">
                <a:avLst/>
              </a:prstGeom>
              <a:blipFill>
                <a:blip r:embed="rId7"/>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A9363692-AD5E-6A45-B6F0-58C31683D9E1}"/>
              </a:ext>
            </a:extLst>
          </p:cNvPr>
          <p:cNvSpPr txBox="1"/>
          <p:nvPr/>
        </p:nvSpPr>
        <p:spPr>
          <a:xfrm>
            <a:off x="42139" y="2508951"/>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a:t>
            </a:r>
            <a:r>
              <a:rPr lang="en-GB" b="1" dirty="0">
                <a:latin typeface="Helvetica Neue Light" panose="02000403000000020004" pitchFamily="2" charset="0"/>
                <a:ea typeface="Helvetica Neue Light" panose="02000403000000020004" pitchFamily="2" charset="0"/>
              </a:rPr>
              <a:t> 1</a:t>
            </a:r>
            <a:r>
              <a:rPr lang="en-GB" dirty="0">
                <a:latin typeface="Helvetica Neue Light" panose="02000403000000020004" pitchFamily="2" charset="0"/>
                <a:ea typeface="Helvetica Neue Light" panose="02000403000000020004" pitchFamily="2" charset="0"/>
              </a:rPr>
              <a:t>:</a:t>
            </a:r>
          </a:p>
        </p:txBody>
      </p:sp>
      <p:sp>
        <p:nvSpPr>
          <p:cNvPr id="12" name="TextBox 11">
            <a:extLst>
              <a:ext uri="{FF2B5EF4-FFF2-40B4-BE49-F238E27FC236}">
                <a16:creationId xmlns:a16="http://schemas.microsoft.com/office/drawing/2014/main" id="{76D10ED5-904D-334D-9FD1-44A3C2BF04C5}"/>
              </a:ext>
            </a:extLst>
          </p:cNvPr>
          <p:cNvSpPr txBox="1"/>
          <p:nvPr/>
        </p:nvSpPr>
        <p:spPr>
          <a:xfrm>
            <a:off x="42139" y="465827"/>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 2</a:t>
            </a:r>
            <a:r>
              <a:rPr lang="en-GB" dirty="0">
                <a:latin typeface="Helvetica Neue Light" panose="02000403000000020004" pitchFamily="2" charset="0"/>
                <a:ea typeface="Helvetica Neue Light" panose="02000403000000020004" pitchFamily="2" charset="0"/>
              </a:rPr>
              <a:t>:</a:t>
            </a:r>
          </a:p>
        </p:txBody>
      </p:sp>
      <p:sp>
        <p:nvSpPr>
          <p:cNvPr id="13" name="TextBox 12">
            <a:extLst>
              <a:ext uri="{FF2B5EF4-FFF2-40B4-BE49-F238E27FC236}">
                <a16:creationId xmlns:a16="http://schemas.microsoft.com/office/drawing/2014/main" id="{561EF382-AD65-B946-8C9C-5595CAAB9086}"/>
              </a:ext>
            </a:extLst>
          </p:cNvPr>
          <p:cNvSpPr txBox="1"/>
          <p:nvPr/>
        </p:nvSpPr>
        <p:spPr>
          <a:xfrm>
            <a:off x="42139" y="4698036"/>
            <a:ext cx="11346376"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models allow complete flexibility in the estimation of risks - allowing the user to account for space-time interactions</a:t>
            </a: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You can make the model (in contrast to frequentist) to borrow strength across space-time, in order to improve estimation and prediction of an underlying model’s feature  </a:t>
            </a:r>
          </a:p>
        </p:txBody>
      </p:sp>
      <p:sp>
        <p:nvSpPr>
          <p:cNvPr id="2" name="Slide Number Placeholder 3">
            <a:extLst>
              <a:ext uri="{FF2B5EF4-FFF2-40B4-BE49-F238E27FC236}">
                <a16:creationId xmlns:a16="http://schemas.microsoft.com/office/drawing/2014/main" id="{E1037F09-8138-27C9-1689-40819901008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34825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495568" y="17816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err="1">
                <a:latin typeface="HELVETICA NEUE LIGHT" panose="02000403000000020004" pitchFamily="2" charset="0"/>
                <a:ea typeface="HELVETICA NEUE LIGHT" panose="02000403000000020004" pitchFamily="2" charset="0"/>
                <a:cs typeface="Helvetica Neue" panose="02000503000000020004" pitchFamily="2" charset="0"/>
              </a:rPr>
              <a:t>Besag</a:t>
            </a:r>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-York-Mollie (BYM) (or ICAR models)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548236" y="2267085"/>
            <a:ext cx="11095528" cy="4247317"/>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This is a type of hierarchical model which includes a spatial random effect,</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heavily dependent on the neighbourhood adjacency matrix</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ICAR stands for Intrinsic spatial Conditional Auto-Regressive Models</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There are two versions of this model: </a:t>
            </a:r>
          </a:p>
          <a:p>
            <a:pPr marL="800100" lvl="1" indent="-342900">
              <a:buFont typeface="Wingdings" pitchFamily="2" charset="2"/>
              <a:buChar char="v"/>
            </a:pPr>
            <a:r>
              <a:rPr lang="en-GB" u="sng" dirty="0">
                <a:latin typeface="Helvetica Neue Light" panose="02000403000000020004" pitchFamily="2" charset="0"/>
                <a:ea typeface="Helvetica Neue Light" panose="02000403000000020004" pitchFamily="2" charset="0"/>
              </a:rPr>
              <a:t>BYM model that has a spatial effect term only that’s treated a smoothing term (multiplied by an error term)</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both a spatial effect term which is treated a structured random effect, and the error term is an unstructured noise</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fitting data to this type of model – the best choice of the likelihood function (i.e., statistical model) is </a:t>
            </a:r>
          </a:p>
          <a:p>
            <a:pPr marL="742950" lvl="1" indent="-285750">
              <a:buFont typeface="Wingdings" pitchFamily="2" charset="2"/>
              <a:buChar char="v"/>
            </a:pPr>
            <a:r>
              <a:rPr lang="en-GB" b="1" u="sng" dirty="0">
                <a:latin typeface="Helvetica Neue Light" panose="02000403000000020004" pitchFamily="2" charset="0"/>
                <a:ea typeface="Helvetica Neue Light" panose="02000403000000020004" pitchFamily="2" charset="0"/>
              </a:rPr>
              <a:t>Poisson</a:t>
            </a:r>
            <a:r>
              <a:rPr lang="en-GB" dirty="0">
                <a:latin typeface="Helvetica Neue Light" panose="02000403000000020004" pitchFamily="2" charset="0"/>
                <a:ea typeface="Helvetica Neue Light" panose="02000403000000020004" pitchFamily="2" charset="0"/>
              </a:rPr>
              <a:t> (i.e., aggregated counts (for rates) to areas);</a:t>
            </a:r>
          </a:p>
          <a:p>
            <a:pPr marL="742950" lvl="1" indent="-285750">
              <a:buFont typeface="Wingdings" pitchFamily="2" charset="2"/>
              <a:buChar char="v"/>
            </a:pPr>
            <a:r>
              <a:rPr lang="en-GB" dirty="0">
                <a:latin typeface="Helvetica Neue Light" panose="02000403000000020004" pitchFamily="2" charset="0"/>
                <a:ea typeface="Helvetica Neue Light" panose="02000403000000020004" pitchFamily="2" charset="0"/>
              </a:rPr>
              <a:t>Or otherwise, it’s </a:t>
            </a:r>
            <a:r>
              <a:rPr lang="en-GB" b="1" u="sng" dirty="0">
                <a:latin typeface="Helvetica Neue Light" panose="02000403000000020004" pitchFamily="2" charset="0"/>
                <a:ea typeface="Helvetica Neue Light" panose="02000403000000020004" pitchFamily="2" charset="0"/>
              </a:rPr>
              <a:t>Binomial</a:t>
            </a:r>
            <a:r>
              <a:rPr lang="en-GB" dirty="0">
                <a:latin typeface="Helvetica Neue Light" panose="02000403000000020004" pitchFamily="2" charset="0"/>
                <a:ea typeface="Helvetica Neue Light" panose="02000403000000020004" pitchFamily="2" charset="0"/>
              </a:rPr>
              <a:t> (aggregate counts (for proportions) to areas).</a:t>
            </a:r>
          </a:p>
        </p:txBody>
      </p:sp>
      <p:sp>
        <p:nvSpPr>
          <p:cNvPr id="7" name="TextBox 6">
            <a:extLst>
              <a:ext uri="{FF2B5EF4-FFF2-40B4-BE49-F238E27FC236}">
                <a16:creationId xmlns:a16="http://schemas.microsoft.com/office/drawing/2014/main" id="{BEBB0A1D-FC13-7245-9575-3BDCF0C13F6C}"/>
              </a:ext>
            </a:extLst>
          </p:cNvPr>
          <p:cNvSpPr txBox="1"/>
          <p:nvPr/>
        </p:nvSpPr>
        <p:spPr>
          <a:xfrm>
            <a:off x="548236" y="829279"/>
            <a:ext cx="11191330" cy="120032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This is a popular spatial model which takes into account that the data may potentially be spatially correlated and the observations in the neighbouring areas may be more similar than observations in areas that are distant from each other.</a:t>
            </a:r>
          </a:p>
        </p:txBody>
      </p:sp>
      <p:sp>
        <p:nvSpPr>
          <p:cNvPr id="5" name="Slide Number Placeholder 3">
            <a:extLst>
              <a:ext uri="{FF2B5EF4-FFF2-40B4-BE49-F238E27FC236}">
                <a16:creationId xmlns:a16="http://schemas.microsoft.com/office/drawing/2014/main" id="{2C5E46F7-3F20-7781-2009-FE7D12FCD77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15858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526362" cy="98398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d>
                      <m:dPr>
                        <m:ctrlPr>
                          <a:rPr lang="en-GB" sz="1400" b="0" i="1" smtClean="0">
                            <a:latin typeface="Cambria Math" panose="02040503050406030204" pitchFamily="18" charset="0"/>
                          </a:rPr>
                        </m:ctrlPr>
                      </m:dPr>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e>
                    </m:d>
                    <m:r>
                      <a:rPr lang="en-GB" sz="1400" b="0" i="0" smtClean="0">
                        <a:latin typeface="Cambria Math" panose="02040503050406030204" pitchFamily="18" charset="0"/>
                      </a:rPr>
                      <m:t>, </m:t>
                    </m:r>
                  </m:oMath>
                </a14:m>
                <a:r>
                  <a:rPr lang="en-GB" sz="1400" dirty="0"/>
                  <a:t>where </a:t>
                </a:r>
                <a14:m>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𝐸</m:t>
                        </m:r>
                      </m:e>
                      <m:sub>
                        <m:r>
                          <a:rPr lang="en-GB" sz="1400" i="1">
                            <a:latin typeface="Cambria Math" panose="02040503050406030204" pitchFamily="18" charset="0"/>
                          </a:rPr>
                          <m:t>𝑖</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𝑟</m:t>
                        </m:r>
                      </m:e>
                      <m:sub>
                        <m:r>
                          <a:rPr lang="en-GB" sz="1400" i="1">
                            <a:latin typeface="Cambria Math" panose="02040503050406030204" pitchFamily="18" charset="0"/>
                          </a:rPr>
                          <m:t>𝑖</m:t>
                        </m:r>
                      </m:sub>
                    </m:sSub>
                    <m:r>
                      <a:rPr lang="en-GB" sz="1400" b="0" i="0" smtClean="0">
                        <a:latin typeface="Cambria Math" panose="02040503050406030204" pitchFamily="18" charset="0"/>
                      </a:rPr>
                      <m:t>=</m:t>
                    </m:r>
                  </m:oMath>
                </a14:m>
                <a:r>
                  <a:rPr lang="en-GB" sz="1400" dirty="0"/>
                  <a:t> </a:t>
                </a:r>
                <a14:m>
                  <m:oMath xmlns:m="http://schemas.openxmlformats.org/officeDocument/2006/math">
                    <m:sSub>
                      <m:sSubPr>
                        <m:ctrlPr>
                          <a:rPr lang="en-GB" sz="1400" i="1" dirty="0" smtClean="0">
                            <a:latin typeface="Cambria Math" panose="02040503050406030204" pitchFamily="18" charset="0"/>
                          </a:rPr>
                        </m:ctrlPr>
                      </m:sSubPr>
                      <m:e>
                        <m:r>
                          <a:rPr lang="en-GB" sz="1400" i="1" dirty="0" smtClean="0">
                            <a:latin typeface="Cambria Math" panose="02040503050406030204" pitchFamily="18" charset="0"/>
                            <a:ea typeface="Cambria Math" panose="02040503050406030204" pitchFamily="18" charset="0"/>
                          </a:rPr>
                          <m:t>𝜆</m:t>
                        </m:r>
                      </m:e>
                      <m:sub>
                        <m:r>
                          <a:rPr lang="en-GB" sz="1400" b="0" i="1" dirty="0" smtClean="0">
                            <a:latin typeface="Cambria Math" panose="02040503050406030204" pitchFamily="18" charset="0"/>
                          </a:rPr>
                          <m:t>𝑖</m:t>
                        </m:r>
                      </m:sub>
                    </m:sSub>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d>
                      <m:dPr>
                        <m:ctrlPr>
                          <a:rPr lang="en-GB" sz="1400" i="1">
                            <a:latin typeface="Cambria Math" panose="02040503050406030204" pitchFamily="18" charset="0"/>
                            <a:ea typeface="Cambria Math" panose="02040503050406030204" pitchFamily="18" charset="0"/>
                          </a:rPr>
                        </m:ctrlPr>
                      </m:dPr>
                      <m:e>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𝜌</m:t>
                            </m:r>
                            <m:r>
                              <a:rPr lang="en-GB" sz="1400" i="1">
                                <a:latin typeface="Cambria Math" panose="02040503050406030204" pitchFamily="18" charset="0"/>
                                <a:ea typeface="Cambria Math" panose="02040503050406030204" pitchFamily="18" charset="0"/>
                              </a:rPr>
                              <m:t>)</m:t>
                            </m:r>
                          </m:e>
                        </m:rad>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e>
                    </m:d>
                  </m:oMath>
                </a14:m>
                <a:endParaRPr lang="en-GB" sz="1400" dirty="0"/>
              </a:p>
            </p:txBody>
          </p:sp>
        </mc:Choice>
        <mc:Fallback>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526362" cy="983987"/>
              </a:xfrm>
              <a:prstGeom prst="rect">
                <a:avLst/>
              </a:prstGeom>
              <a:blipFill>
                <a:blip r:embed="rId3"/>
                <a:stretch>
                  <a:fillRect l="-1831" b="-27500"/>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374852"/>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observed cases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(single variable) </a:t>
                </a: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road accident cases (derived from</a:t>
                </a:r>
                <a14:m>
                  <m:oMath xmlns:m="http://schemas.openxmlformats.org/officeDocument/2006/math">
                    <m:r>
                      <a:rPr lang="en-GB" sz="1400" dirty="0">
                        <a:latin typeface="Cambria Math" panose="02040503050406030204" pitchFamily="18" charset="0"/>
                        <a:ea typeface="Helvetica Neue Light" panose="02000403000000020004" pitchFamily="2" charset="0"/>
                      </a:rPr>
                      <m:t> </m:t>
                    </m:r>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r>
                      <a:rPr lang="en-GB" sz="1400" b="0" i="1" smtClean="0">
                        <a:latin typeface="Cambria Math" panose="02040503050406030204" pitchFamily="18" charset="0"/>
                        <a:ea typeface="Helvetica Neue Light" panose="02000403000000020004" pitchFamily="2" charset="0"/>
                      </a:rPr>
                      <m:t>𝑅</m:t>
                    </m:r>
                  </m:oMath>
                </a14:m>
                <a:r>
                  <a:rPr lang="en-GB" sz="1400" dirty="0">
                    <a:latin typeface="Helvetica Neue Light" panose="02000403000000020004" pitchFamily="2" charset="0"/>
                    <a:ea typeface="Helvetica Neue Light" panose="02000403000000020004" pitchFamily="2" charset="0"/>
                  </a:rPr>
                  <a:t>)</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for the entire study location (not for each area)</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(this is specified in Poisson statement)</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for the entire study area (intercept)</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b="0" i="1">
                        <a:latin typeface="Cambria Math" panose="02040503050406030204" pitchFamily="18" charset="0"/>
                        <a:ea typeface="Cambria Math" panose="02040503050406030204" pitchFamily="18" charset="0"/>
                      </a:rPr>
                      <m:t>𝜎</m:t>
                    </m:r>
                    <m:d>
                      <m:dPr>
                        <m:ctrlPr>
                          <a:rPr lang="en-GB" sz="1400" b="0" i="1" smtClean="0">
                            <a:latin typeface="Cambria Math" panose="02040503050406030204" pitchFamily="18" charset="0"/>
                            <a:ea typeface="Cambria Math" panose="02040503050406030204" pitchFamily="18" charset="0"/>
                          </a:rPr>
                        </m:ctrlPr>
                      </m:dPr>
                      <m:e>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𝜌</m:t>
                            </m:r>
                            <m:r>
                              <a:rPr lang="en-GB" sz="1400" i="1">
                                <a:latin typeface="Cambria Math" panose="02040503050406030204" pitchFamily="18" charset="0"/>
                                <a:ea typeface="Cambria Math" panose="02040503050406030204" pitchFamily="18" charset="0"/>
                              </a:rPr>
                              <m:t>)</m:t>
                            </m:r>
                          </m:e>
                        </m:rad>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e>
                    </m:d>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374852"/>
              </a:xfrm>
              <a:prstGeom prst="rect">
                <a:avLst/>
              </a:prstGeom>
              <a:blipFill>
                <a:blip r:embed="rId4"/>
                <a:stretch>
                  <a:fillRect l="-431" t="-580"/>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General model formulation for Spatial ICAR model</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is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and unstructured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526362" cy="129266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𝜎</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norm</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0, 1</m:t>
                        </m:r>
                      </m:e>
                    </m:d>
                  </m:oMath>
                </a14:m>
                <a:r>
                  <a:rPr lang="en-GB" sz="1400" i="1" dirty="0">
                    <a:solidFill>
                      <a:schemeClr val="tx1"/>
                    </a:solidFill>
                    <a:latin typeface="Cambria Math" panose="02040503050406030204" pitchFamily="18" charset="0"/>
                  </a:rPr>
                  <a:t> </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(alternatives are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gamma(0.001, 0.001)</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endParaRPr lang="en-GB" sz="1400" i="1" dirty="0">
                  <a:solidFill>
                    <a:schemeClr val="tx1"/>
                  </a:solidFill>
                  <a:latin typeface="Cambria Math" panose="02040503050406030204" pitchFamily="18" charset="0"/>
                </a:endParaRPr>
              </a:p>
              <a:p>
                <a:r>
                  <a:rPr lang="en-GB" sz="1400" dirty="0">
                    <a:solidFill>
                      <a:schemeClr val="tx1"/>
                    </a:solidFill>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𝜌</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beta</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0.5, 0.5</m:t>
                        </m:r>
                      </m:e>
                    </m:d>
                  </m:oMath>
                </a14:m>
                <a:endParaRPr lang="en-GB" sz="1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solidFill>
                      <a:schemeClr val="tx1"/>
                    </a:solidFill>
                    <a:ea typeface="Cambria Math" panose="02040503050406030204" pitchFamily="18" charset="0"/>
                    <a:cs typeface="Helvetica Neue" panose="02000503000000020004" pitchFamily="2" charset="0"/>
                  </a:rPr>
                  <a:t>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target += -0.5*</a:t>
                </a:r>
                <a:r>
                  <a:rPr lang="en-GB" sz="1400" dirty="0" err="1">
                    <a:solidFill>
                      <a:schemeClr val="tx1"/>
                    </a:solidFill>
                    <a:latin typeface="Cambria Math" panose="02040503050406030204" pitchFamily="18" charset="0"/>
                    <a:ea typeface="Cambria Math" panose="02040503050406030204" pitchFamily="18" charset="0"/>
                    <a:cs typeface="Helvetica Neue" panose="02000503000000020004" pitchFamily="2" charset="0"/>
                  </a:rPr>
                  <a:t>dot_self</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(phi[node1] – phi[node2]) (calculates weights)</a:t>
                </a:r>
              </a:p>
              <a:p>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526362" cy="1292662"/>
              </a:xfrm>
              <a:prstGeom prst="rect">
                <a:avLst/>
              </a:prstGeom>
              <a:blipFill>
                <a:blip r:embed="rId5"/>
                <a:stretch>
                  <a:fillRect t="-962" r="-1144" b="-6731"/>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4778590"/>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073405"/>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073405"/>
                <a:ext cx="5335661" cy="307777"/>
              </a:xfrm>
              <a:prstGeom prst="rect">
                <a:avLst/>
              </a:prstGeom>
              <a:blipFill>
                <a:blip r:embed="rId6"/>
                <a:stretch>
                  <a:fillRect l="-238" t="-8000"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095EEBA-26A4-05F5-6932-27834E87E204}"/>
                  </a:ext>
                </a:extLst>
              </p:cNvPr>
              <p:cNvSpPr txBox="1"/>
              <p:nvPr/>
            </p:nvSpPr>
            <p:spPr>
              <a:xfrm>
                <a:off x="6361760" y="5468984"/>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xmlns="">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361760" y="5468984"/>
                <a:ext cx="5417363" cy="307777"/>
              </a:xfrm>
              <a:prstGeom prst="rect">
                <a:avLst/>
              </a:prstGeom>
              <a:blipFill>
                <a:blip r:embed="rId7"/>
                <a:stretch>
                  <a:fillRect b="-7692"/>
                </a:stretch>
              </a:blipFill>
              <a:ln>
                <a:solidFill>
                  <a:schemeClr val="accent1"/>
                </a:solid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ABE1AE-CC43-2060-4CB6-4736D1A6C78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the estimated risk for the variables.</a:t>
                </a:r>
              </a:p>
            </p:txBody>
          </p:sp>
        </mc:Choice>
        <mc:Fallback xmlns="">
          <p:sp>
            <p:nvSpPr>
              <p:cNvPr id="3" name="TextBox 2">
                <a:extLst>
                  <a:ext uri="{FF2B5EF4-FFF2-40B4-BE49-F238E27FC236}">
                    <a16:creationId xmlns:a16="http://schemas.microsoft.com/office/drawing/2014/main" id="{36ABE1AE-CC43-2060-4CB6-4736D1A6C78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8"/>
                <a:stretch>
                  <a:fillRect b="-19388"/>
                </a:stretch>
              </a:blipFill>
              <a:ln>
                <a:solidFill>
                  <a:schemeClr val="accent1">
                    <a:lumMod val="40000"/>
                    <a:lumOff val="60000"/>
                  </a:schemeClr>
                </a:solidFill>
              </a:ln>
            </p:spPr>
            <p:txBody>
              <a:bodyPr/>
              <a:lstStyle/>
              <a:p>
                <a:r>
                  <a:rPr lang="en-GB">
                    <a:noFill/>
                  </a:rPr>
                  <a:t> </a:t>
                </a:r>
              </a:p>
            </p:txBody>
          </p:sp>
        </mc:Fallback>
      </mc:AlternateContent>
      <p:sp>
        <p:nvSpPr>
          <p:cNvPr id="5" name="Slide Number Placeholder 3">
            <a:extLst>
              <a:ext uri="{FF2B5EF4-FFF2-40B4-BE49-F238E27FC236}">
                <a16:creationId xmlns:a16="http://schemas.microsoft.com/office/drawing/2014/main" id="{4C578F05-36AE-9888-B776-C638F136F98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57836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[1] 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7" y="365760"/>
            <a:ext cx="3039689" cy="369332"/>
          </a:xfrm>
          <a:prstGeom prst="rect">
            <a:avLst/>
          </a:prstGeom>
          <a:noFill/>
        </p:spPr>
        <p:txBody>
          <a:bodyPr wrap="square" rtlCol="0">
            <a:spAutoFit/>
          </a:bodyPr>
          <a:lstStyle/>
          <a:p>
            <a:r>
              <a:rPr lang="en-GB" dirty="0">
                <a:latin typeface="Helvetica" pitchFamily="2" charset="0"/>
              </a:rPr>
              <a:t>[2] 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3241925" cy="369332"/>
          </a:xfrm>
          <a:prstGeom prst="rect">
            <a:avLst/>
          </a:prstGeom>
          <a:noFill/>
        </p:spPr>
        <p:txBody>
          <a:bodyPr wrap="square" rtlCol="0">
            <a:spAutoFit/>
          </a:bodyPr>
          <a:lstStyle/>
          <a:p>
            <a:r>
              <a:rPr lang="en-GB" dirty="0">
                <a:latin typeface="Helvetica" pitchFamily="2" charset="0"/>
              </a:rPr>
              <a:t>[3] Exceedance Probabilities</a:t>
            </a:r>
          </a:p>
        </p:txBody>
      </p:sp>
      <p:sp>
        <p:nvSpPr>
          <p:cNvPr id="14" name="TextBox 13">
            <a:extLst>
              <a:ext uri="{FF2B5EF4-FFF2-40B4-BE49-F238E27FC236}">
                <a16:creationId xmlns:a16="http://schemas.microsoft.com/office/drawing/2014/main" id="{7D233CD5-9FCC-6C0B-0F3E-C5EF98CCE9E9}"/>
              </a:ext>
            </a:extLst>
          </p:cNvPr>
          <p:cNvSpPr txBox="1"/>
          <p:nvPr/>
        </p:nvSpPr>
        <p:spPr>
          <a:xfrm>
            <a:off x="153302" y="5610114"/>
            <a:ext cx="3453205" cy="584775"/>
          </a:xfrm>
          <a:prstGeom prst="rect">
            <a:avLst/>
          </a:prstGeom>
          <a:noFill/>
        </p:spPr>
        <p:txBody>
          <a:bodyPr wrap="square" rtlCol="0">
            <a:spAutoFit/>
          </a:bodyPr>
          <a:lstStyle/>
          <a:p>
            <a:r>
              <a:rPr lang="en-GB" sz="1600" dirty="0">
                <a:latin typeface="Helvetica" pitchFamily="2" charset="0"/>
              </a:rPr>
              <a:t>Here, we use this output to describe the burden of an outcome</a:t>
            </a:r>
          </a:p>
        </p:txBody>
      </p:sp>
      <p:sp>
        <p:nvSpPr>
          <p:cNvPr id="15" name="TextBox 14">
            <a:extLst>
              <a:ext uri="{FF2B5EF4-FFF2-40B4-BE49-F238E27FC236}">
                <a16:creationId xmlns:a16="http://schemas.microsoft.com/office/drawing/2014/main" id="{646561A2-F679-A86A-666A-F50A4F49EEC7}"/>
              </a:ext>
            </a:extLst>
          </p:cNvPr>
          <p:cNvSpPr txBox="1"/>
          <p:nvPr/>
        </p:nvSpPr>
        <p:spPr>
          <a:xfrm>
            <a:off x="4355312" y="5610114"/>
            <a:ext cx="3453205" cy="830997"/>
          </a:xfrm>
          <a:prstGeom prst="rect">
            <a:avLst/>
          </a:prstGeom>
          <a:noFill/>
        </p:spPr>
        <p:txBody>
          <a:bodyPr wrap="square" rtlCol="0">
            <a:spAutoFit/>
          </a:bodyPr>
          <a:lstStyle/>
          <a:p>
            <a:r>
              <a:rPr lang="en-GB" sz="1600" dirty="0">
                <a:latin typeface="Helvetica" pitchFamily="2" charset="0"/>
              </a:rPr>
              <a:t>This output is to validate whether the risks described in output [1] are statistically significant or not</a:t>
            </a:r>
          </a:p>
        </p:txBody>
      </p:sp>
      <p:sp>
        <p:nvSpPr>
          <p:cNvPr id="16" name="TextBox 15">
            <a:extLst>
              <a:ext uri="{FF2B5EF4-FFF2-40B4-BE49-F238E27FC236}">
                <a16:creationId xmlns:a16="http://schemas.microsoft.com/office/drawing/2014/main" id="{BAEE25F3-239A-06EF-2F15-B138580E08FF}"/>
              </a:ext>
            </a:extLst>
          </p:cNvPr>
          <p:cNvSpPr txBox="1"/>
          <p:nvPr/>
        </p:nvSpPr>
        <p:spPr>
          <a:xfrm>
            <a:off x="8502722" y="5610114"/>
            <a:ext cx="3453205" cy="830997"/>
          </a:xfrm>
          <a:prstGeom prst="rect">
            <a:avLst/>
          </a:prstGeom>
          <a:noFill/>
        </p:spPr>
        <p:txBody>
          <a:bodyPr wrap="square" rtlCol="0">
            <a:spAutoFit/>
          </a:bodyPr>
          <a:lstStyle/>
          <a:p>
            <a:r>
              <a:rPr lang="en-GB" sz="1600" dirty="0">
                <a:latin typeface="Helvetica" pitchFamily="2" charset="0"/>
              </a:rPr>
              <a:t>This output is used to describe the uncertainty that surrounds the risks which we found output [1]</a:t>
            </a:r>
          </a:p>
        </p:txBody>
      </p:sp>
      <p:sp>
        <p:nvSpPr>
          <p:cNvPr id="2" name="Slide Number Placeholder 3">
            <a:extLst>
              <a:ext uri="{FF2B5EF4-FFF2-40B4-BE49-F238E27FC236}">
                <a16:creationId xmlns:a16="http://schemas.microsoft.com/office/drawing/2014/main" id="{30046EBA-6C5D-B183-ADA5-5F421D85C0A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1464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9F621C4-2211-6D37-1A29-96E9306E812E}"/>
              </a:ext>
            </a:extLst>
          </p:cNvPr>
          <p:cNvGraphicFramePr>
            <a:graphicFrameLocks noGrp="1"/>
          </p:cNvGraphicFramePr>
          <p:nvPr/>
        </p:nvGraphicFramePr>
        <p:xfrm>
          <a:off x="2031999" y="68243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err="1">
                          <a:latin typeface="Helvetica Neue" panose="02000503000000020004" pitchFamily="2" charset="0"/>
                          <a:ea typeface="Helvetica Neue" panose="02000503000000020004" pitchFamily="2" charset="0"/>
                          <a:cs typeface="Helvetica Neue" panose="02000503000000020004" pitchFamily="2" charset="0"/>
                        </a:rPr>
                        <a:t>LIRAa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6" name="Title 1">
            <a:extLst>
              <a:ext uri="{FF2B5EF4-FFF2-40B4-BE49-F238E27FC236}">
                <a16:creationId xmlns:a16="http://schemas.microsoft.com/office/drawing/2014/main" id="{9E4D4135-D166-7C63-5710-D5B2FD2ED635}"/>
              </a:ext>
            </a:extLst>
          </p:cNvPr>
          <p:cNvSpPr txBox="1">
            <a:spLocks/>
          </p:cNvSpPr>
          <p:nvPr/>
        </p:nvSpPr>
        <p:spPr>
          <a:xfrm>
            <a:off x="201827" y="98854"/>
            <a:ext cx="11788346" cy="568411"/>
          </a:xfrm>
          <a:solidFill>
            <a:schemeClr val="accent4"/>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Application a cross-sectional framework</a:t>
            </a:r>
          </a:p>
        </p:txBody>
      </p:sp>
      <p:sp>
        <p:nvSpPr>
          <p:cNvPr id="7" name="TextBox 6">
            <a:extLst>
              <a:ext uri="{FF2B5EF4-FFF2-40B4-BE49-F238E27FC236}">
                <a16:creationId xmlns:a16="http://schemas.microsoft.com/office/drawing/2014/main" id="{4FE52A24-C45C-CD9D-E214-50885F5D8D1B}"/>
              </a:ext>
            </a:extLst>
          </p:cNvPr>
          <p:cNvSpPr txBox="1"/>
          <p:nvPr/>
        </p:nvSpPr>
        <p:spPr>
          <a:xfrm>
            <a:off x="425885" y="3495761"/>
            <a:ext cx="11226115" cy="30162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Methodology:</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Population-based ecological study design within cross-sectional (and retrospective) framework</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For covariates, the analysis included: </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WorldClim</a:t>
            </a:r>
            <a:r>
              <a:rPr lang="en-GB" sz="1400" b="1" dirty="0">
                <a:latin typeface="Helvetica Neue" panose="02000503000000020004" pitchFamily="2" charset="0"/>
                <a:ea typeface="Helvetica Neue" panose="02000503000000020004" pitchFamily="2" charset="0"/>
                <a:cs typeface="Helvetica Neue" panose="02000503000000020004" pitchFamily="2" charset="0"/>
              </a:rPr>
              <a:t> (4.5km)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latin typeface="Helvetica Neue" panose="02000503000000020004" pitchFamily="2" charset="0"/>
                <a:ea typeface="Helvetica Neue" panose="02000503000000020004" pitchFamily="2" charset="0"/>
                <a:cs typeface="Helvetica Neue" panose="02000503000000020004" pitchFamily="2" charset="0"/>
              </a:rPr>
              <a:t>Maximum temperature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Precipitation</a:t>
            </a:r>
            <a:r>
              <a:rPr lang="en-GB" sz="1400" dirty="0">
                <a:latin typeface="Helvetica Neue" panose="02000503000000020004" pitchFamily="2" charset="0"/>
                <a:ea typeface="Helvetica Neue" panose="02000503000000020004" pitchFamily="2" charset="0"/>
                <a:cs typeface="Helvetica Neue" panose="02000503000000020004" pitchFamily="2" charset="0"/>
              </a:rPr>
              <a:t>) (monthly)</a:t>
            </a:r>
          </a:p>
          <a:p>
            <a:pPr marL="800100" lvl="1" indent="-342900">
              <a:buFont typeface="+mj-lt"/>
              <a:buAutoNum type="arabicParenR"/>
            </a:pPr>
            <a:r>
              <a:rPr lang="en-GB" sz="1400" b="1" dirty="0">
                <a:latin typeface="Helvetica Neue" panose="02000503000000020004" pitchFamily="2" charset="0"/>
                <a:ea typeface="Helvetica Neue" panose="02000503000000020004" pitchFamily="2" charset="0"/>
                <a:cs typeface="Helvetica Neue" panose="02000503000000020004" pitchFamily="2" charset="0"/>
              </a:rPr>
              <a:t>MOD18A1.061 Terra Vegetation Indices 16-Day Global 500m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compute neighbourhood levels of vegetation based on the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NDVI</a:t>
            </a:r>
            <a:r>
              <a:rPr lang="en-GB" sz="1400" dirty="0">
                <a:latin typeface="Helvetica Neue" panose="02000503000000020004" pitchFamily="2" charset="0"/>
                <a:ea typeface="Helvetica Neue" panose="02000503000000020004" pitchFamily="2" charset="0"/>
                <a:cs typeface="Helvetica Neue" panose="02000503000000020004" pitchFamily="2" charset="0"/>
              </a:rPr>
              <a:t> metrics (monthly)</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Worldpop.org</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extract rasters for urbanisation (which contains binary grids) to compute the fraction of surface that is urbanised for neighbourhoods (yearly).</a:t>
            </a:r>
          </a:p>
          <a:p>
            <a:pPr marL="800100" lvl="1" indent="-342900">
              <a:buFont typeface="+mj-lt"/>
              <a:buAutoNum type="arabicParen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Spatial risk model with Intrinsic Conditional Autoregressive (ICAR) Model</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to derive new global coefficients for covariates for at that survey period for April 2017, as well as neighbourhood-specific relative risk estimates.</a:t>
            </a:r>
          </a:p>
        </p:txBody>
      </p:sp>
      <p:sp>
        <p:nvSpPr>
          <p:cNvPr id="8" name="Slide Number Placeholder 3">
            <a:extLst>
              <a:ext uri="{FF2B5EF4-FFF2-40B4-BE49-F238E27FC236}">
                <a16:creationId xmlns:a16="http://schemas.microsoft.com/office/drawing/2014/main" id="{AEEF2B8E-86EC-13DA-4ACF-B5B36065F10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07E718B4-0077-6BFD-1555-5EEBBAC664CC}"/>
              </a:ext>
            </a:extLst>
          </p:cNvPr>
          <p:cNvSpPr/>
          <p:nvPr/>
        </p:nvSpPr>
        <p:spPr>
          <a:xfrm>
            <a:off x="8798399" y="1850400"/>
            <a:ext cx="1361601" cy="446400"/>
          </a:xfrm>
          <a:prstGeom prst="rect">
            <a:avLst/>
          </a:prstGeom>
          <a:no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353D106-DD5B-0AA7-637B-AD4988205F5E}"/>
              </a:ext>
            </a:extLst>
          </p:cNvPr>
          <p:cNvSpPr txBox="1"/>
          <p:nvPr/>
        </p:nvSpPr>
        <p:spPr>
          <a:xfrm>
            <a:off x="10267200" y="1746696"/>
            <a:ext cx="1857600" cy="120032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Using this snapshot time-period for April to demonstrate the application. This is a Cross-sectional framework</a:t>
            </a:r>
          </a:p>
        </p:txBody>
      </p:sp>
    </p:spTree>
    <p:extLst>
      <p:ext uri="{BB962C8B-B14F-4D97-AF65-F5344CB8AC3E}">
        <p14:creationId xmlns:p14="http://schemas.microsoft.com/office/powerpoint/2010/main" val="1344835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40895</TotalTime>
  <Words>4984</Words>
  <Application>Microsoft Macintosh PowerPoint</Application>
  <PresentationFormat>Widescreen</PresentationFormat>
  <Paragraphs>640</Paragraphs>
  <Slides>38</Slides>
  <Notes>22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38</vt:i4>
      </vt:variant>
    </vt:vector>
  </HeadingPairs>
  <TitlesOfParts>
    <vt:vector size="51" baseType="lpstr">
      <vt:lpstr>Arial</vt:lpstr>
      <vt:lpstr>Calibri</vt:lpstr>
      <vt:lpstr>Cambria Math</vt:lpstr>
      <vt:lpstr>Courier</vt:lpstr>
      <vt:lpstr>Helvetica</vt:lpstr>
      <vt:lpstr>Helvetica Neue</vt:lpstr>
      <vt:lpstr>Helvetica Neue Condensed Black</vt:lpstr>
      <vt:lpstr>Helvetica Neue Light</vt:lpstr>
      <vt:lpstr>Helvetica Neue Light</vt:lpstr>
      <vt:lpstr>HELVETICA NEUE THIN</vt:lpstr>
      <vt:lpstr>Wingdings</vt:lpstr>
      <vt:lpstr>Office Theme</vt:lpstr>
      <vt:lpstr>Custom Design</vt:lpstr>
      <vt:lpstr>PowerPoint Presentation</vt:lpstr>
      <vt:lpstr>PowerPoint Presentation</vt:lpstr>
      <vt:lpstr>Quick recap on last week’s ICARs for spatial risk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Scenarios</vt:lpstr>
      <vt:lpstr>PowerPoint Presentation</vt:lpstr>
      <vt:lpstr>PowerPoint Presentation</vt:lpstr>
      <vt:lpstr>PowerPoint Presentation</vt:lpstr>
      <vt:lpstr>PowerPoint Presentation</vt:lpstr>
      <vt:lpstr>PowerPoint Presentation</vt:lpstr>
      <vt:lpstr>Bayesian Updating</vt:lpstr>
      <vt:lpstr>PowerPoint Presentation</vt:lpstr>
      <vt:lpstr>Example: Risk assessment and mapping of infestation in Campina Grande using Bayesian updating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Temporal Models</vt:lpstr>
      <vt:lpstr>PowerPoint Presentation</vt:lpstr>
      <vt:lpstr>PowerPoint Presentation</vt:lpstr>
      <vt:lpstr>PowerPoint Presentation</vt:lpstr>
      <vt:lpstr>PowerPoint Presentation</vt:lpstr>
      <vt:lpstr>PowerPoint Presentation</vt:lpstr>
      <vt:lpstr>PowerPoint Presentation</vt:lpstr>
      <vt:lpstr>Example: Fire-related casualties in England (2010-19) with spatial temporal risk modelling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382</cp:revision>
  <dcterms:created xsi:type="dcterms:W3CDTF">2020-11-19T14:47:11Z</dcterms:created>
  <dcterms:modified xsi:type="dcterms:W3CDTF">2024-03-12T07:08:15Z</dcterms:modified>
</cp:coreProperties>
</file>